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x="18288000" cy="10287000"/>
  <p:notesSz cx="6858000" cy="9144000"/>
  <p:embeddedFontLst>
    <p:embeddedFont>
      <p:font typeface="Hagrid Text" charset="1" panose="00000500000000000000"/>
      <p:regular r:id="rId30"/>
    </p:embeddedFont>
    <p:embeddedFont>
      <p:font typeface="Hagrid Text Heavy" charset="1" panose="00000A00000000000000"/>
      <p:regular r:id="rId31"/>
    </p:embeddedFont>
    <p:embeddedFont>
      <p:font typeface="Inter" charset="1" panose="020B0502030000000004"/>
      <p:regular r:id="rId32"/>
    </p:embeddedFont>
    <p:embeddedFont>
      <p:font typeface="Hagrid Text Bold" charset="1" panose="00000800000000000000"/>
      <p:regular r:id="rId33"/>
    </p:embeddedFont>
    <p:embeddedFont>
      <p:font typeface="Inter Bold" charset="1" panose="020B0802030000000004"/>
      <p:regular r:id="rId34"/>
    </p:embeddedFont>
    <p:embeddedFont>
      <p:font typeface="Open Sans Bold" charset="1" panose="020B0806030504020204"/>
      <p:regular r:id="rId3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7.gif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28.png" Type="http://schemas.openxmlformats.org/officeDocument/2006/relationships/image"/><Relationship Id="rId5" Target="../media/image29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7.gif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7.gif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7.gif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0.gif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7.gif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7.gif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7.gif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gif" Type="http://schemas.openxmlformats.org/officeDocument/2006/relationships/image"/><Relationship Id="rId3" Target="../media/image3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gif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gif" Type="http://schemas.openxmlformats.org/officeDocument/2006/relationships/image"/><Relationship Id="rId3" Target="../media/image3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gif" Type="http://schemas.openxmlformats.org/officeDocument/2006/relationships/image"/><Relationship Id="rId3" Target="../media/image33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gif" Type="http://schemas.openxmlformats.org/officeDocument/2006/relationships/image"/><Relationship Id="rId3" Target="../media/image34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gif" Type="http://schemas.openxmlformats.org/officeDocument/2006/relationships/image"/><Relationship Id="rId3" Target="../media/image35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6.png" Type="http://schemas.openxmlformats.org/officeDocument/2006/relationships/image"/><Relationship Id="rId11" Target="../media/image17.svg" Type="http://schemas.openxmlformats.org/officeDocument/2006/relationships/image"/><Relationship Id="rId12" Target="../media/image38.png" Type="http://schemas.openxmlformats.org/officeDocument/2006/relationships/image"/><Relationship Id="rId13" Target="../media/image39.svg" Type="http://schemas.openxmlformats.org/officeDocument/2006/relationships/image"/><Relationship Id="rId14" Target="../media/image40.png" Type="http://schemas.openxmlformats.org/officeDocument/2006/relationships/image"/><Relationship Id="rId15" Target="../media/image41.svg" Type="http://schemas.openxmlformats.org/officeDocument/2006/relationships/image"/><Relationship Id="rId16" Target="../media/image42.png" Type="http://schemas.openxmlformats.org/officeDocument/2006/relationships/image"/><Relationship Id="rId17" Target="../media/image43.svg" Type="http://schemas.openxmlformats.org/officeDocument/2006/relationships/image"/><Relationship Id="rId18" Target="../media/image44.png" Type="http://schemas.openxmlformats.org/officeDocument/2006/relationships/image"/><Relationship Id="rId19" Target="../media/image45.svg" Type="http://schemas.openxmlformats.org/officeDocument/2006/relationships/image"/><Relationship Id="rId2" Target="../media/image5.png" Type="http://schemas.openxmlformats.org/officeDocument/2006/relationships/image"/><Relationship Id="rId20" Target="../media/image46.png" Type="http://schemas.openxmlformats.org/officeDocument/2006/relationships/image"/><Relationship Id="rId21" Target="../media/image47.svg" Type="http://schemas.openxmlformats.org/officeDocument/2006/relationships/image"/><Relationship Id="rId3" Target="../media/image6.svg" Type="http://schemas.openxmlformats.org/officeDocument/2006/relationships/image"/><Relationship Id="rId4" Target="../media/image36.png" Type="http://schemas.openxmlformats.org/officeDocument/2006/relationships/image"/><Relationship Id="rId5" Target="../media/image37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Relationship Id="rId8" Target="../media/image28.png" Type="http://schemas.openxmlformats.org/officeDocument/2006/relationships/image"/><Relationship Id="rId9" Target="../media/image29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Relationship Id="rId3" Target="../media/image11.svg" Type="http://schemas.openxmlformats.org/officeDocument/2006/relationships/image"/><Relationship Id="rId4" Target="../media/image12.png" Type="http://schemas.openxmlformats.org/officeDocument/2006/relationships/image"/><Relationship Id="rId5" Target="../media/image13.svg" Type="http://schemas.openxmlformats.org/officeDocument/2006/relationships/image"/><Relationship Id="rId6" Target="../media/image14.png" Type="http://schemas.openxmlformats.org/officeDocument/2006/relationships/image"/><Relationship Id="rId7" Target="../media/image15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svg" Type="http://schemas.openxmlformats.org/officeDocument/2006/relationships/image"/><Relationship Id="rId4" Target="../media/image16.png" Type="http://schemas.openxmlformats.org/officeDocument/2006/relationships/image"/><Relationship Id="rId5" Target="../media/image17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8.gif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19.jpeg" Type="http://schemas.openxmlformats.org/officeDocument/2006/relationships/image"/><Relationship Id="rId5" Target="../media/image20.jpeg" Type="http://schemas.openxmlformats.org/officeDocument/2006/relationships/image"/><Relationship Id="rId6" Target="../media/image21.gif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2.jpeg" Type="http://schemas.openxmlformats.org/officeDocument/2006/relationships/image"/><Relationship Id="rId5" Target="../media/image23.jpeg" Type="http://schemas.openxmlformats.org/officeDocument/2006/relationships/image"/><Relationship Id="rId6" Target="../media/image24.gif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25.gif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E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2047493">
            <a:off x="6751754" y="6887065"/>
            <a:ext cx="4784491" cy="3672097"/>
          </a:xfrm>
          <a:custGeom>
            <a:avLst/>
            <a:gdLst/>
            <a:ahLst/>
            <a:cxnLst/>
            <a:rect r="r" b="b" t="t" l="l"/>
            <a:pathLst>
              <a:path h="3672097" w="4784491">
                <a:moveTo>
                  <a:pt x="0" y="0"/>
                </a:moveTo>
                <a:lnTo>
                  <a:pt x="4784492" y="0"/>
                </a:lnTo>
                <a:lnTo>
                  <a:pt x="4784492" y="3672098"/>
                </a:lnTo>
                <a:lnTo>
                  <a:pt x="0" y="36720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1134261">
            <a:off x="9507002" y="2931258"/>
            <a:ext cx="14664589" cy="9715290"/>
          </a:xfrm>
          <a:custGeom>
            <a:avLst/>
            <a:gdLst/>
            <a:ahLst/>
            <a:cxnLst/>
            <a:rect r="r" b="b" t="t" l="l"/>
            <a:pathLst>
              <a:path h="9715290" w="14664589">
                <a:moveTo>
                  <a:pt x="0" y="0"/>
                </a:moveTo>
                <a:lnTo>
                  <a:pt x="14664589" y="0"/>
                </a:lnTo>
                <a:lnTo>
                  <a:pt x="14664589" y="9715290"/>
                </a:lnTo>
                <a:lnTo>
                  <a:pt x="0" y="971529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11753" y="817691"/>
            <a:ext cx="9921834" cy="10555142"/>
          </a:xfrm>
          <a:custGeom>
            <a:avLst/>
            <a:gdLst/>
            <a:ahLst/>
            <a:cxnLst/>
            <a:rect r="r" b="b" t="t" l="l"/>
            <a:pathLst>
              <a:path h="10555142" w="9921834">
                <a:moveTo>
                  <a:pt x="0" y="0"/>
                </a:moveTo>
                <a:lnTo>
                  <a:pt x="9921834" y="0"/>
                </a:lnTo>
                <a:lnTo>
                  <a:pt x="9921834" y="10555142"/>
                </a:lnTo>
                <a:lnTo>
                  <a:pt x="0" y="1055514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2019623">
            <a:off x="-1044767" y="-96343"/>
            <a:ext cx="4784491" cy="3672097"/>
          </a:xfrm>
          <a:custGeom>
            <a:avLst/>
            <a:gdLst/>
            <a:ahLst/>
            <a:cxnLst/>
            <a:rect r="r" b="b" t="t" l="l"/>
            <a:pathLst>
              <a:path h="3672097" w="4784491">
                <a:moveTo>
                  <a:pt x="0" y="0"/>
                </a:moveTo>
                <a:lnTo>
                  <a:pt x="4784491" y="0"/>
                </a:lnTo>
                <a:lnTo>
                  <a:pt x="4784491" y="3672097"/>
                </a:lnTo>
                <a:lnTo>
                  <a:pt x="0" y="36720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253284" y="2179212"/>
            <a:ext cx="10688188" cy="17049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44"/>
              </a:lnSpc>
            </a:pPr>
            <a:r>
              <a:rPr lang="en-US" sz="3745" spc="131">
                <a:solidFill>
                  <a:srgbClr val="FFECD9"/>
                </a:solidFill>
                <a:latin typeface="Hagrid Text"/>
                <a:ea typeface="Hagrid Text"/>
                <a:cs typeface="Hagrid Text"/>
                <a:sym typeface="Hagrid Text"/>
              </a:rPr>
              <a:t>PROJETO DE TRABALHO DE GRADUAÇÃO 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73192" y="4074614"/>
            <a:ext cx="9113210" cy="30314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373"/>
              </a:lnSpc>
            </a:pPr>
            <a:r>
              <a:rPr lang="en-US" sz="11150">
                <a:solidFill>
                  <a:srgbClr val="FFECD9"/>
                </a:solidFill>
                <a:latin typeface="Hagrid Text Heavy"/>
                <a:ea typeface="Hagrid Text Heavy"/>
                <a:cs typeface="Hagrid Text Heavy"/>
                <a:sym typeface="Hagrid Text Heavy"/>
              </a:rPr>
              <a:t>Petlove</a:t>
            </a:r>
          </a:p>
          <a:p>
            <a:pPr algn="ctr">
              <a:lnSpc>
                <a:spcPts val="11373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810933" y="7525361"/>
            <a:ext cx="9037727" cy="21077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11"/>
              </a:lnSpc>
            </a:pPr>
            <a:r>
              <a:rPr lang="en-US" sz="3008">
                <a:solidFill>
                  <a:srgbClr val="FFECD9"/>
                </a:solidFill>
                <a:latin typeface="Inter"/>
                <a:ea typeface="Inter"/>
                <a:cs typeface="Inter"/>
                <a:sym typeface="Inter"/>
              </a:rPr>
              <a:t>PARTICIPANTES: ENOQUE WEI DER ZHOU, LEANDRO ALVES DA SILVA E MATEUS ISIDORIO VELOSO</a:t>
            </a:r>
          </a:p>
          <a:p>
            <a:pPr algn="ctr">
              <a:lnSpc>
                <a:spcPts val="4211"/>
              </a:lnSpc>
            </a:pP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E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6655">
            <a:off x="13519421" y="3844837"/>
            <a:ext cx="4833999" cy="8316558"/>
          </a:xfrm>
          <a:custGeom>
            <a:avLst/>
            <a:gdLst/>
            <a:ahLst/>
            <a:cxnLst/>
            <a:rect r="r" b="b" t="t" l="l"/>
            <a:pathLst>
              <a:path h="8316558" w="4833999">
                <a:moveTo>
                  <a:pt x="0" y="0"/>
                </a:moveTo>
                <a:lnTo>
                  <a:pt x="4833999" y="0"/>
                </a:lnTo>
                <a:lnTo>
                  <a:pt x="4833999" y="8316558"/>
                </a:lnTo>
                <a:lnTo>
                  <a:pt x="0" y="8316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27502">
            <a:off x="-216332" y="-1715247"/>
            <a:ext cx="4833999" cy="8316558"/>
          </a:xfrm>
          <a:custGeom>
            <a:avLst/>
            <a:gdLst/>
            <a:ahLst/>
            <a:cxnLst/>
            <a:rect r="r" b="b" t="t" l="l"/>
            <a:pathLst>
              <a:path h="8316558" w="4833999">
                <a:moveTo>
                  <a:pt x="0" y="0"/>
                </a:moveTo>
                <a:lnTo>
                  <a:pt x="4834000" y="0"/>
                </a:lnTo>
                <a:lnTo>
                  <a:pt x="4834000" y="8316558"/>
                </a:lnTo>
                <a:lnTo>
                  <a:pt x="0" y="8316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820727" y="1171575"/>
            <a:ext cx="16646546" cy="12774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75"/>
              </a:lnSpc>
            </a:pPr>
            <a:r>
              <a:rPr lang="en-US" sz="8799">
                <a:solidFill>
                  <a:srgbClr val="FFECD9"/>
                </a:solidFill>
                <a:latin typeface="Hagrid Text Heavy"/>
                <a:ea typeface="Hagrid Text Heavy"/>
                <a:cs typeface="Hagrid Text Heavy"/>
                <a:sym typeface="Hagrid Text Heavy"/>
              </a:rPr>
              <a:t>ATORES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3752396" y="2989901"/>
            <a:ext cx="10783208" cy="6173441"/>
            <a:chOff x="0" y="0"/>
            <a:chExt cx="2419375" cy="138510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419375" cy="1385104"/>
            </a:xfrm>
            <a:custGeom>
              <a:avLst/>
              <a:gdLst/>
              <a:ahLst/>
              <a:cxnLst/>
              <a:rect r="r" b="b" t="t" l="l"/>
              <a:pathLst>
                <a:path h="1385104" w="2419375">
                  <a:moveTo>
                    <a:pt x="233995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1305686"/>
                  </a:lnTo>
                  <a:cubicBezTo>
                    <a:pt x="43699" y="1305686"/>
                    <a:pt x="79418" y="1341025"/>
                    <a:pt x="79418" y="1385104"/>
                  </a:cubicBezTo>
                  <a:lnTo>
                    <a:pt x="2339957" y="1385104"/>
                  </a:lnTo>
                  <a:cubicBezTo>
                    <a:pt x="2339957" y="1341405"/>
                    <a:pt x="2375296" y="1305686"/>
                    <a:pt x="2419375" y="1305686"/>
                  </a:cubicBezTo>
                  <a:lnTo>
                    <a:pt x="2419375" y="79418"/>
                  </a:lnTo>
                  <a:cubicBezTo>
                    <a:pt x="2375675" y="79418"/>
                    <a:pt x="2339957" y="44079"/>
                    <a:pt x="2339957" y="0"/>
                  </a:cubicBezTo>
                  <a:close/>
                </a:path>
              </a:pathLst>
            </a:custGeom>
            <a:solidFill>
              <a:srgbClr val="FFECD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38100" y="0"/>
              <a:ext cx="2343175" cy="13470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7256908" y="7708526"/>
            <a:ext cx="3774184" cy="3099549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4343320" y="3628016"/>
            <a:ext cx="9601361" cy="40805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5"/>
              </a:lnSpc>
            </a:pPr>
            <a:r>
              <a:rPr lang="en-US" sz="2150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Atendente: </a:t>
            </a:r>
            <a:r>
              <a:rPr lang="en-US" sz="2150">
                <a:solidFill>
                  <a:srgbClr val="101111"/>
                </a:solidFill>
                <a:latin typeface="Inter"/>
                <a:ea typeface="Inter"/>
                <a:cs typeface="Inter"/>
                <a:sym typeface="Inter"/>
              </a:rPr>
              <a:t>Funcionários que interagem diretamente com os clientes, registrando informações no sistema, consultando produtos e agendando serviços como banho e tosa.</a:t>
            </a:r>
          </a:p>
          <a:p>
            <a:pPr algn="l">
              <a:lnSpc>
                <a:spcPts val="3225"/>
              </a:lnSpc>
            </a:pPr>
            <a:r>
              <a:rPr lang="en-US" sz="2150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Cliente:</a:t>
            </a:r>
            <a:r>
              <a:rPr lang="en-US" sz="2150">
                <a:solidFill>
                  <a:srgbClr val="101111"/>
                </a:solidFill>
                <a:latin typeface="Inter"/>
                <a:ea typeface="Inter"/>
                <a:cs typeface="Inter"/>
                <a:sym typeface="Inter"/>
              </a:rPr>
              <a:t> Pessoas ou empresas que frequentam o petshop para solicitar serviços para seus animais de estimação. Eles fornecem informações para os atendentes, mas não utilizam o sistema de gestão.</a:t>
            </a:r>
          </a:p>
          <a:p>
            <a:pPr algn="l">
              <a:lnSpc>
                <a:spcPts val="3225"/>
              </a:lnSpc>
            </a:pPr>
            <a:r>
              <a:rPr lang="en-US" sz="2150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Gestor:</a:t>
            </a:r>
            <a:r>
              <a:rPr lang="en-US" sz="2150">
                <a:solidFill>
                  <a:srgbClr val="101111"/>
                </a:solidFill>
                <a:latin typeface="Inter"/>
                <a:ea typeface="Inter"/>
                <a:cs typeface="Inter"/>
                <a:sym typeface="Inter"/>
              </a:rPr>
              <a:t> Proprietários ou gerentes que usam o sistema para análise e tomada de decisões, monitorando vendas, estoque e desempenho financeiro para otimizar a operação do petshop.</a:t>
            </a:r>
          </a:p>
          <a:p>
            <a:pPr algn="l">
              <a:lnSpc>
                <a:spcPts val="3225"/>
              </a:lnSpc>
            </a:pP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C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true" flipV="true" rot="-6674525">
            <a:off x="-5451591" y="3193436"/>
            <a:ext cx="14664589" cy="9715290"/>
          </a:xfrm>
          <a:custGeom>
            <a:avLst/>
            <a:gdLst/>
            <a:ahLst/>
            <a:cxnLst/>
            <a:rect r="r" b="b" t="t" l="l"/>
            <a:pathLst>
              <a:path h="9715290" w="14664589">
                <a:moveTo>
                  <a:pt x="14664588" y="9715290"/>
                </a:moveTo>
                <a:lnTo>
                  <a:pt x="0" y="9715290"/>
                </a:lnTo>
                <a:lnTo>
                  <a:pt x="0" y="0"/>
                </a:lnTo>
                <a:lnTo>
                  <a:pt x="14664588" y="0"/>
                </a:lnTo>
                <a:lnTo>
                  <a:pt x="14664588" y="971529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49569" y="1254985"/>
            <a:ext cx="6787227" cy="7777031"/>
          </a:xfrm>
          <a:custGeom>
            <a:avLst/>
            <a:gdLst/>
            <a:ahLst/>
            <a:cxnLst/>
            <a:rect r="r" b="b" t="t" l="l"/>
            <a:pathLst>
              <a:path h="7777031" w="6787227">
                <a:moveTo>
                  <a:pt x="0" y="0"/>
                </a:moveTo>
                <a:lnTo>
                  <a:pt x="6787226" y="0"/>
                </a:lnTo>
                <a:lnTo>
                  <a:pt x="6787226" y="7777030"/>
                </a:lnTo>
                <a:lnTo>
                  <a:pt x="0" y="777703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9331627" y="2209108"/>
            <a:ext cx="7927673" cy="27945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808"/>
              </a:lnSpc>
            </a:pPr>
            <a:r>
              <a:rPr lang="en-US" sz="5694">
                <a:solidFill>
                  <a:srgbClr val="8E2020"/>
                </a:solidFill>
                <a:latin typeface="Hagrid Text Heavy"/>
                <a:ea typeface="Hagrid Text Heavy"/>
                <a:cs typeface="Hagrid Text Heavy"/>
                <a:sym typeface="Hagrid Text Heavy"/>
              </a:rPr>
              <a:t>Especificações do caso de uso</a:t>
            </a:r>
          </a:p>
          <a:p>
            <a:pPr algn="ctr">
              <a:lnSpc>
                <a:spcPts val="8975"/>
              </a:lnSpc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9331627" y="4419609"/>
            <a:ext cx="6736090" cy="5923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203"/>
              </a:lnSpc>
              <a:spcBef>
                <a:spcPct val="0"/>
              </a:spcBef>
            </a:pPr>
            <a:r>
              <a:rPr lang="en-US" sz="2160" strike="noStrike" u="none">
                <a:solidFill>
                  <a:srgbClr val="8E2020"/>
                </a:solidFill>
                <a:latin typeface="Hagrid Text Heavy"/>
                <a:ea typeface="Hagrid Text Heavy"/>
                <a:cs typeface="Hagrid Text Heavy"/>
                <a:sym typeface="Hagrid Text Heavy"/>
              </a:rPr>
              <a:t>CSU001 – Manter Clientes e Pets (CRUD)</a:t>
            </a:r>
          </a:p>
          <a:p>
            <a:pPr algn="l" marL="0" indent="0" lvl="0">
              <a:lnSpc>
                <a:spcPts val="2203"/>
              </a:lnSpc>
              <a:spcBef>
                <a:spcPct val="0"/>
              </a:spcBef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9331627" y="5041716"/>
            <a:ext cx="6171196" cy="582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93"/>
              </a:lnSpc>
              <a:spcBef>
                <a:spcPct val="0"/>
              </a:spcBef>
            </a:pPr>
            <a:r>
              <a:rPr lang="en-US" sz="2150" strike="noStrike" u="none">
                <a:solidFill>
                  <a:srgbClr val="8E2020"/>
                </a:solidFill>
                <a:latin typeface="Hagrid Text Heavy"/>
                <a:ea typeface="Hagrid Text Heavy"/>
                <a:cs typeface="Hagrid Text Heavy"/>
                <a:sym typeface="Hagrid Text Heavy"/>
              </a:rPr>
              <a:t>CSU002 – Acessar Agenda (CRUD)</a:t>
            </a:r>
          </a:p>
          <a:p>
            <a:pPr algn="l" marL="0" indent="0" lvl="0">
              <a:lnSpc>
                <a:spcPts val="2193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9331627" y="5662365"/>
            <a:ext cx="7033403" cy="582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93"/>
              </a:lnSpc>
              <a:spcBef>
                <a:spcPct val="0"/>
              </a:spcBef>
            </a:pPr>
            <a:r>
              <a:rPr lang="en-US" sz="2150" strike="noStrike" u="none">
                <a:solidFill>
                  <a:srgbClr val="8E2020"/>
                </a:solidFill>
                <a:latin typeface="Hagrid Text Heavy"/>
                <a:ea typeface="Hagrid Text Heavy"/>
                <a:cs typeface="Hagrid Text Heavy"/>
                <a:sym typeface="Hagrid Text Heavy"/>
              </a:rPr>
              <a:t>CSU003 – Gerir Produtos e Serviços</a:t>
            </a:r>
          </a:p>
          <a:p>
            <a:pPr algn="l" marL="0" indent="0" lvl="0">
              <a:lnSpc>
                <a:spcPts val="2193"/>
              </a:lnSpc>
              <a:spcBef>
                <a:spcPct val="0"/>
              </a:spcBef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331627" y="6283014"/>
            <a:ext cx="6171196" cy="582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93"/>
              </a:lnSpc>
              <a:spcBef>
                <a:spcPct val="0"/>
              </a:spcBef>
            </a:pPr>
            <a:r>
              <a:rPr lang="en-US" sz="2150" strike="noStrike" u="none">
                <a:solidFill>
                  <a:srgbClr val="8E2020"/>
                </a:solidFill>
                <a:latin typeface="Hagrid Text Heavy"/>
                <a:ea typeface="Hagrid Text Heavy"/>
                <a:cs typeface="Hagrid Text Heavy"/>
                <a:sym typeface="Hagrid Text Heavy"/>
              </a:rPr>
              <a:t>CSU004 – Analisar Estoque</a:t>
            </a:r>
          </a:p>
          <a:p>
            <a:pPr algn="l" marL="0" indent="0" lvl="0">
              <a:lnSpc>
                <a:spcPts val="2193"/>
              </a:lnSpc>
              <a:spcBef>
                <a:spcPct val="0"/>
              </a:spcBef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9331627" y="6903663"/>
            <a:ext cx="6736090" cy="582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93"/>
              </a:lnSpc>
              <a:spcBef>
                <a:spcPct val="0"/>
              </a:spcBef>
            </a:pPr>
            <a:r>
              <a:rPr lang="en-US" sz="2150" strike="noStrike" u="none">
                <a:solidFill>
                  <a:srgbClr val="8E2020"/>
                </a:solidFill>
                <a:latin typeface="Hagrid Text Heavy"/>
                <a:ea typeface="Hagrid Text Heavy"/>
                <a:cs typeface="Hagrid Text Heavy"/>
                <a:sym typeface="Hagrid Text Heavy"/>
              </a:rPr>
              <a:t>CSU005 – Acessar Análise Financeira</a:t>
            </a:r>
          </a:p>
          <a:p>
            <a:pPr algn="l" marL="0" indent="0" lvl="0">
              <a:lnSpc>
                <a:spcPts val="219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E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6655">
            <a:off x="13519421" y="3844837"/>
            <a:ext cx="4833999" cy="8316558"/>
          </a:xfrm>
          <a:custGeom>
            <a:avLst/>
            <a:gdLst/>
            <a:ahLst/>
            <a:cxnLst/>
            <a:rect r="r" b="b" t="t" l="l"/>
            <a:pathLst>
              <a:path h="8316558" w="4833999">
                <a:moveTo>
                  <a:pt x="0" y="0"/>
                </a:moveTo>
                <a:lnTo>
                  <a:pt x="4833999" y="0"/>
                </a:lnTo>
                <a:lnTo>
                  <a:pt x="4833999" y="8316558"/>
                </a:lnTo>
                <a:lnTo>
                  <a:pt x="0" y="8316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27502">
            <a:off x="-216332" y="-1715247"/>
            <a:ext cx="4833999" cy="8316558"/>
          </a:xfrm>
          <a:custGeom>
            <a:avLst/>
            <a:gdLst/>
            <a:ahLst/>
            <a:cxnLst/>
            <a:rect r="r" b="b" t="t" l="l"/>
            <a:pathLst>
              <a:path h="8316558" w="4833999">
                <a:moveTo>
                  <a:pt x="0" y="0"/>
                </a:moveTo>
                <a:lnTo>
                  <a:pt x="4834000" y="0"/>
                </a:lnTo>
                <a:lnTo>
                  <a:pt x="4834000" y="8316558"/>
                </a:lnTo>
                <a:lnTo>
                  <a:pt x="0" y="8316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008031" y="1829675"/>
            <a:ext cx="6858292" cy="7868125"/>
            <a:chOff x="0" y="0"/>
            <a:chExt cx="1538761" cy="176533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38761" cy="1765332"/>
            </a:xfrm>
            <a:custGeom>
              <a:avLst/>
              <a:gdLst/>
              <a:ahLst/>
              <a:cxnLst/>
              <a:rect r="r" b="b" t="t" l="l"/>
              <a:pathLst>
                <a:path h="1765332" w="1538761">
                  <a:moveTo>
                    <a:pt x="1459343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1685914"/>
                  </a:lnTo>
                  <a:cubicBezTo>
                    <a:pt x="43699" y="1685914"/>
                    <a:pt x="79418" y="1721253"/>
                    <a:pt x="79418" y="1765332"/>
                  </a:cubicBezTo>
                  <a:lnTo>
                    <a:pt x="1459343" y="1765332"/>
                  </a:lnTo>
                  <a:cubicBezTo>
                    <a:pt x="1459343" y="1721633"/>
                    <a:pt x="1494682" y="1685914"/>
                    <a:pt x="1538761" y="1685914"/>
                  </a:cubicBezTo>
                  <a:lnTo>
                    <a:pt x="1538761" y="79418"/>
                  </a:lnTo>
                  <a:cubicBezTo>
                    <a:pt x="1495061" y="79418"/>
                    <a:pt x="1459343" y="44079"/>
                    <a:pt x="1459343" y="0"/>
                  </a:cubicBezTo>
                  <a:close/>
                </a:path>
              </a:pathLst>
            </a:custGeom>
            <a:solidFill>
              <a:srgbClr val="FFECD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38100" y="0"/>
              <a:ext cx="1462561" cy="1727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421676" y="1829675"/>
            <a:ext cx="6858292" cy="7868125"/>
            <a:chOff x="0" y="0"/>
            <a:chExt cx="1538761" cy="1765332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38761" cy="1765332"/>
            </a:xfrm>
            <a:custGeom>
              <a:avLst/>
              <a:gdLst/>
              <a:ahLst/>
              <a:cxnLst/>
              <a:rect r="r" b="b" t="t" l="l"/>
              <a:pathLst>
                <a:path h="1765332" w="1538761">
                  <a:moveTo>
                    <a:pt x="1459343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1685914"/>
                  </a:lnTo>
                  <a:cubicBezTo>
                    <a:pt x="43699" y="1685914"/>
                    <a:pt x="79418" y="1721253"/>
                    <a:pt x="79418" y="1765332"/>
                  </a:cubicBezTo>
                  <a:lnTo>
                    <a:pt x="1459343" y="1765332"/>
                  </a:lnTo>
                  <a:cubicBezTo>
                    <a:pt x="1459343" y="1721633"/>
                    <a:pt x="1494682" y="1685914"/>
                    <a:pt x="1538761" y="1685914"/>
                  </a:cubicBezTo>
                  <a:lnTo>
                    <a:pt x="1538761" y="79418"/>
                  </a:lnTo>
                  <a:cubicBezTo>
                    <a:pt x="1495061" y="79418"/>
                    <a:pt x="1459343" y="44079"/>
                    <a:pt x="1459343" y="0"/>
                  </a:cubicBezTo>
                  <a:close/>
                </a:path>
              </a:pathLst>
            </a:custGeom>
            <a:solidFill>
              <a:srgbClr val="FFECD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38100" y="0"/>
              <a:ext cx="1462561" cy="17272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559932" y="7708526"/>
            <a:ext cx="3774184" cy="3099549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2505213" y="2186164"/>
            <a:ext cx="6171196" cy="14573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161"/>
              </a:lnSpc>
            </a:pPr>
            <a:r>
              <a:rPr lang="en-US" sz="3099">
                <a:solidFill>
                  <a:srgbClr val="8E2020"/>
                </a:solidFill>
                <a:latin typeface="Hagrid Text Heavy"/>
                <a:ea typeface="Hagrid Text Heavy"/>
                <a:cs typeface="Hagrid Text Heavy"/>
                <a:sym typeface="Hagrid Text Heavy"/>
              </a:rPr>
              <a:t>CSU001 – Manter Clientes e Pets (CRUD)</a:t>
            </a:r>
          </a:p>
          <a:p>
            <a:pPr algn="ctr">
              <a:lnSpc>
                <a:spcPts val="4487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318134" y="3170532"/>
            <a:ext cx="6238087" cy="6593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9"/>
              </a:lnSpc>
            </a:pPr>
            <a:r>
              <a:rPr lang="en-US" sz="1699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Objetivo: Permitir o cadastro, edição, exclusão e visualização de clientes e seus pets.</a:t>
            </a:r>
          </a:p>
          <a:p>
            <a:pPr algn="l">
              <a:lnSpc>
                <a:spcPts val="2549"/>
              </a:lnSpc>
            </a:pPr>
            <a:r>
              <a:rPr lang="en-US" sz="1699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Ator Primário: Atendente</a:t>
            </a:r>
          </a:p>
          <a:p>
            <a:pPr algn="l">
              <a:lnSpc>
                <a:spcPts val="2549"/>
              </a:lnSpc>
            </a:pPr>
            <a:r>
              <a:rPr lang="en-US" sz="1699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Pré-condição: O atendente deve estar autenticado no sistema.</a:t>
            </a:r>
          </a:p>
          <a:p>
            <a:pPr algn="l">
              <a:lnSpc>
                <a:spcPts val="2549"/>
              </a:lnSpc>
            </a:pPr>
            <a:r>
              <a:rPr lang="en-US" sz="1699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Fluxo Principal:</a:t>
            </a:r>
          </a:p>
          <a:p>
            <a:pPr algn="l">
              <a:lnSpc>
                <a:spcPts val="2549"/>
              </a:lnSpc>
            </a:pPr>
            <a:r>
              <a:rPr lang="en-US" sz="1699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Atendente acessa a funcionalidade "Manter Clientes e Pets".</a:t>
            </a:r>
          </a:p>
          <a:p>
            <a:pPr algn="l">
              <a:lnSpc>
                <a:spcPts val="2549"/>
              </a:lnSpc>
            </a:pPr>
            <a:r>
              <a:rPr lang="en-US" sz="1699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Sistema exibe opções para cadastrar, visualizar, editar e excluir.</a:t>
            </a:r>
          </a:p>
          <a:p>
            <a:pPr algn="l">
              <a:lnSpc>
                <a:spcPts val="2549"/>
              </a:lnSpc>
            </a:pPr>
            <a:r>
              <a:rPr lang="en-US" sz="1699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Cadastro de novos clientes e pets, incluindo informações detalhadas.</a:t>
            </a:r>
          </a:p>
          <a:p>
            <a:pPr algn="l">
              <a:lnSpc>
                <a:spcPts val="2549"/>
              </a:lnSpc>
            </a:pPr>
            <a:r>
              <a:rPr lang="en-US" sz="1699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Salva os dados no sistema.</a:t>
            </a:r>
          </a:p>
          <a:p>
            <a:pPr algn="l">
              <a:lnSpc>
                <a:spcPts val="2549"/>
              </a:lnSpc>
            </a:pPr>
            <a:r>
              <a:rPr lang="en-US" sz="1699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Fluxo Alternativo 1 (Exceções): Tratamento de erros em campos incompletos e possibilidade de editar ou excluir registros.</a:t>
            </a:r>
          </a:p>
          <a:p>
            <a:pPr algn="l">
              <a:lnSpc>
                <a:spcPts val="2549"/>
              </a:lnSpc>
            </a:pPr>
            <a:r>
              <a:rPr lang="en-US" sz="1699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Fluxo Alternativo 2 (Visualização): Atendente pode visualizar a lista de clientes e detalhes adicionais.</a:t>
            </a:r>
          </a:p>
          <a:p>
            <a:pPr algn="l">
              <a:lnSpc>
                <a:spcPts val="2549"/>
              </a:lnSpc>
            </a:pPr>
            <a:r>
              <a:rPr lang="en-US" sz="1699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Requisitos: RF001</a:t>
            </a:r>
          </a:p>
          <a:p>
            <a:pPr algn="l">
              <a:lnSpc>
                <a:spcPts val="2549"/>
              </a:lnSpc>
            </a:pPr>
            <a:r>
              <a:rPr lang="en-US" sz="1699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Regras de Negócio: RN001, RN003</a:t>
            </a:r>
          </a:p>
          <a:p>
            <a:pPr algn="l">
              <a:lnSpc>
                <a:spcPts val="254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765225" y="2186164"/>
            <a:ext cx="6171196" cy="1401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67"/>
              </a:lnSpc>
            </a:pPr>
            <a:r>
              <a:rPr lang="en-US" sz="3399">
                <a:solidFill>
                  <a:srgbClr val="8E2020"/>
                </a:solidFill>
                <a:latin typeface="Hagrid Text Heavy"/>
                <a:ea typeface="Hagrid Text Heavy"/>
                <a:cs typeface="Hagrid Text Heavy"/>
                <a:sym typeface="Hagrid Text Heavy"/>
              </a:rPr>
              <a:t>CSU002 – Acessar Agenda (CRUD)</a:t>
            </a:r>
          </a:p>
          <a:p>
            <a:pPr algn="ctr">
              <a:lnSpc>
                <a:spcPts val="3467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041882" y="3170532"/>
            <a:ext cx="5894538" cy="50215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49"/>
              </a:lnSpc>
            </a:pPr>
            <a:r>
              <a:rPr lang="en-US" sz="1699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Objetivo: Gerenciar a agenda diária, incluindo a criação, edição, exclusão e visualização de eventos.</a:t>
            </a:r>
          </a:p>
          <a:p>
            <a:pPr algn="l">
              <a:lnSpc>
                <a:spcPts val="2549"/>
              </a:lnSpc>
            </a:pPr>
            <a:r>
              <a:rPr lang="en-US" sz="1699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Ator Primário: Atendente</a:t>
            </a:r>
          </a:p>
          <a:p>
            <a:pPr algn="l">
              <a:lnSpc>
                <a:spcPts val="2549"/>
              </a:lnSpc>
            </a:pPr>
            <a:r>
              <a:rPr lang="en-US" sz="1699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Pré-condição: O atendente deve estar autenticado no sistema.</a:t>
            </a:r>
          </a:p>
          <a:p>
            <a:pPr algn="l">
              <a:lnSpc>
                <a:spcPts val="2549"/>
              </a:lnSpc>
            </a:pPr>
            <a:r>
              <a:rPr lang="en-US" sz="1699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Fluxo Principal:</a:t>
            </a:r>
          </a:p>
          <a:p>
            <a:pPr algn="l">
              <a:lnSpc>
                <a:spcPts val="2549"/>
              </a:lnSpc>
            </a:pPr>
            <a:r>
              <a:rPr lang="en-US" sz="1699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Atendente acessa a funcionalidade da agenda.</a:t>
            </a:r>
          </a:p>
          <a:p>
            <a:pPr algn="l">
              <a:lnSpc>
                <a:spcPts val="2549"/>
              </a:lnSpc>
            </a:pPr>
            <a:r>
              <a:rPr lang="en-US" sz="1699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Sistema exibe os eventos do dia atual.</a:t>
            </a:r>
          </a:p>
          <a:p>
            <a:pPr algn="l">
              <a:lnSpc>
                <a:spcPts val="2549"/>
              </a:lnSpc>
            </a:pPr>
            <a:r>
              <a:rPr lang="en-US" sz="1699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Atendente adiciona, edita ou exclui eventos na agenda.</a:t>
            </a:r>
          </a:p>
          <a:p>
            <a:pPr algn="l">
              <a:lnSpc>
                <a:spcPts val="2549"/>
              </a:lnSpc>
            </a:pPr>
            <a:r>
              <a:rPr lang="en-US" sz="1699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Fluxo Alternativo 1 (Exceções): Tratamento de conflitos de horário e edição/exclusão de eventos.</a:t>
            </a:r>
          </a:p>
          <a:p>
            <a:pPr algn="l">
              <a:lnSpc>
                <a:spcPts val="2549"/>
              </a:lnSpc>
            </a:pPr>
            <a:r>
              <a:rPr lang="en-US" sz="1699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Fluxo Alternativo 2 (Visualização): Atendente pode visualizar os eventos da agenda diária.</a:t>
            </a:r>
          </a:p>
          <a:p>
            <a:pPr algn="l">
              <a:lnSpc>
                <a:spcPts val="2549"/>
              </a:lnSpc>
            </a:pPr>
            <a:r>
              <a:rPr lang="en-US" sz="1699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Requisitos: RF001, RF002</a:t>
            </a:r>
          </a:p>
          <a:p>
            <a:pPr algn="l">
              <a:lnSpc>
                <a:spcPts val="2549"/>
              </a:lnSpc>
            </a:pPr>
            <a:r>
              <a:rPr lang="en-US" sz="1699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Regras de Negócio: RN004</a:t>
            </a:r>
          </a:p>
          <a:p>
            <a:pPr algn="l">
              <a:lnSpc>
                <a:spcPts val="2549"/>
              </a:lnSpc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E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6655">
            <a:off x="13519421" y="3844837"/>
            <a:ext cx="4833999" cy="8316558"/>
          </a:xfrm>
          <a:custGeom>
            <a:avLst/>
            <a:gdLst/>
            <a:ahLst/>
            <a:cxnLst/>
            <a:rect r="r" b="b" t="t" l="l"/>
            <a:pathLst>
              <a:path h="8316558" w="4833999">
                <a:moveTo>
                  <a:pt x="0" y="0"/>
                </a:moveTo>
                <a:lnTo>
                  <a:pt x="4833999" y="0"/>
                </a:lnTo>
                <a:lnTo>
                  <a:pt x="4833999" y="8316558"/>
                </a:lnTo>
                <a:lnTo>
                  <a:pt x="0" y="8316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27502">
            <a:off x="-216332" y="-1715247"/>
            <a:ext cx="4833999" cy="8316558"/>
          </a:xfrm>
          <a:custGeom>
            <a:avLst/>
            <a:gdLst/>
            <a:ahLst/>
            <a:cxnLst/>
            <a:rect r="r" b="b" t="t" l="l"/>
            <a:pathLst>
              <a:path h="8316558" w="4833999">
                <a:moveTo>
                  <a:pt x="0" y="0"/>
                </a:moveTo>
                <a:lnTo>
                  <a:pt x="4834000" y="0"/>
                </a:lnTo>
                <a:lnTo>
                  <a:pt x="4834000" y="8316558"/>
                </a:lnTo>
                <a:lnTo>
                  <a:pt x="0" y="8316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05235" y="1223330"/>
            <a:ext cx="8440920" cy="8034970"/>
            <a:chOff x="0" y="0"/>
            <a:chExt cx="1893847" cy="180276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93847" cy="1802766"/>
            </a:xfrm>
            <a:custGeom>
              <a:avLst/>
              <a:gdLst/>
              <a:ahLst/>
              <a:cxnLst/>
              <a:rect r="r" b="b" t="t" l="l"/>
              <a:pathLst>
                <a:path h="1802766" w="1893847">
                  <a:moveTo>
                    <a:pt x="181442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1723348"/>
                  </a:lnTo>
                  <a:cubicBezTo>
                    <a:pt x="43699" y="1723348"/>
                    <a:pt x="79418" y="1758687"/>
                    <a:pt x="79418" y="1802766"/>
                  </a:cubicBezTo>
                  <a:lnTo>
                    <a:pt x="1814429" y="1802766"/>
                  </a:lnTo>
                  <a:cubicBezTo>
                    <a:pt x="1814429" y="1759067"/>
                    <a:pt x="1849768" y="1723348"/>
                    <a:pt x="1893847" y="1723348"/>
                  </a:cubicBezTo>
                  <a:lnTo>
                    <a:pt x="1893847" y="79418"/>
                  </a:lnTo>
                  <a:cubicBezTo>
                    <a:pt x="1850148" y="79418"/>
                    <a:pt x="1814429" y="44079"/>
                    <a:pt x="1814429" y="0"/>
                  </a:cubicBezTo>
                  <a:close/>
                </a:path>
              </a:pathLst>
            </a:custGeom>
            <a:solidFill>
              <a:srgbClr val="FFECD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38100" y="0"/>
              <a:ext cx="1817647" cy="17646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421676" y="1223330"/>
            <a:ext cx="7950305" cy="8034970"/>
            <a:chOff x="0" y="0"/>
            <a:chExt cx="1783770" cy="180276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783770" cy="1802766"/>
            </a:xfrm>
            <a:custGeom>
              <a:avLst/>
              <a:gdLst/>
              <a:ahLst/>
              <a:cxnLst/>
              <a:rect r="r" b="b" t="t" l="l"/>
              <a:pathLst>
                <a:path h="1802766" w="1783770">
                  <a:moveTo>
                    <a:pt x="1704352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1723348"/>
                  </a:lnTo>
                  <a:cubicBezTo>
                    <a:pt x="43699" y="1723348"/>
                    <a:pt x="79418" y="1758687"/>
                    <a:pt x="79418" y="1802766"/>
                  </a:cubicBezTo>
                  <a:lnTo>
                    <a:pt x="1704352" y="1802766"/>
                  </a:lnTo>
                  <a:cubicBezTo>
                    <a:pt x="1704352" y="1759067"/>
                    <a:pt x="1739691" y="1723348"/>
                    <a:pt x="1783770" y="1723348"/>
                  </a:cubicBezTo>
                  <a:lnTo>
                    <a:pt x="1783770" y="79418"/>
                  </a:lnTo>
                  <a:cubicBezTo>
                    <a:pt x="1740071" y="79418"/>
                    <a:pt x="1704352" y="44079"/>
                    <a:pt x="1704352" y="0"/>
                  </a:cubicBezTo>
                  <a:close/>
                </a:path>
              </a:pathLst>
            </a:custGeom>
            <a:solidFill>
              <a:srgbClr val="FFECD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38100" y="0"/>
              <a:ext cx="1707570" cy="17646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0" id="10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559932" y="7708526"/>
            <a:ext cx="3774184" cy="3099549"/>
          </a:xfrm>
          <a:prstGeom prst="rect">
            <a:avLst/>
          </a:prstGeom>
        </p:spPr>
      </p:pic>
      <p:sp>
        <p:nvSpPr>
          <p:cNvPr name="TextBox 11" id="11"/>
          <p:cNvSpPr txBox="true"/>
          <p:nvPr/>
        </p:nvSpPr>
        <p:spPr>
          <a:xfrm rot="0">
            <a:off x="1259567" y="1666944"/>
            <a:ext cx="7643039" cy="160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1"/>
              </a:lnSpc>
            </a:pPr>
            <a:r>
              <a:rPr lang="en-US" sz="3599">
                <a:solidFill>
                  <a:srgbClr val="8E2020"/>
                </a:solidFill>
                <a:latin typeface="Hagrid Text Heavy"/>
                <a:ea typeface="Hagrid Text Heavy"/>
                <a:cs typeface="Hagrid Text Heavy"/>
                <a:sym typeface="Hagrid Text Heavy"/>
              </a:rPr>
              <a:t>CSU003 – Gerir Produtos e Serviços</a:t>
            </a:r>
          </a:p>
          <a:p>
            <a:pPr algn="ctr">
              <a:lnSpc>
                <a:spcPts val="4793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1259567" y="2722704"/>
            <a:ext cx="7752999" cy="588087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69"/>
              </a:lnSpc>
            </a:pPr>
            <a:r>
              <a:rPr lang="en-US" sz="1646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Objetivo: Permitir ao atendente consultar, adicionar, editar e excluir produtos e serviços, além de solicitar reposição de produtos.</a:t>
            </a:r>
          </a:p>
          <a:p>
            <a:pPr algn="l">
              <a:lnSpc>
                <a:spcPts val="2469"/>
              </a:lnSpc>
            </a:pPr>
            <a:r>
              <a:rPr lang="en-US" sz="1646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Ator Primário: Atendente</a:t>
            </a:r>
          </a:p>
          <a:p>
            <a:pPr algn="l">
              <a:lnSpc>
                <a:spcPts val="2469"/>
              </a:lnSpc>
            </a:pPr>
            <a:r>
              <a:rPr lang="en-US" sz="1646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Pré-condição: O atendente deve estar autenticado no sistema.</a:t>
            </a:r>
          </a:p>
          <a:p>
            <a:pPr algn="l">
              <a:lnSpc>
                <a:spcPts val="2469"/>
              </a:lnSpc>
            </a:pPr>
            <a:r>
              <a:rPr lang="en-US" sz="1646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Fluxo Principal:</a:t>
            </a:r>
          </a:p>
          <a:p>
            <a:pPr algn="l">
              <a:lnSpc>
                <a:spcPts val="2849"/>
              </a:lnSpc>
            </a:pPr>
            <a:r>
              <a:rPr lang="en-US" sz="1899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Atendente acessa a funcionalidade de consulta de produtos/serviços.</a:t>
            </a:r>
          </a:p>
          <a:p>
            <a:pPr algn="l">
              <a:lnSpc>
                <a:spcPts val="2469"/>
              </a:lnSpc>
            </a:pPr>
            <a:r>
              <a:rPr lang="en-US" sz="1646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Sistema exibe uma lista com nome, descrição, preço e detalhes dos produtos/serviços.</a:t>
            </a:r>
          </a:p>
          <a:p>
            <a:pPr algn="l">
              <a:lnSpc>
                <a:spcPts val="2469"/>
              </a:lnSpc>
            </a:pPr>
            <a:r>
              <a:rPr lang="en-US" sz="1646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Atendente pode aplicar filtros para buscar produtos/serviços específicos ou solicitar reposição de produtos.</a:t>
            </a:r>
          </a:p>
          <a:p>
            <a:pPr algn="l">
              <a:lnSpc>
                <a:spcPts val="2469"/>
              </a:lnSpc>
            </a:pPr>
            <a:r>
              <a:rPr lang="en-US" sz="1646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Sistema apresenta os resultados filtrados e confirma as solicitações de reposição.</a:t>
            </a:r>
          </a:p>
          <a:p>
            <a:pPr algn="l">
              <a:lnSpc>
                <a:spcPts val="2469"/>
              </a:lnSpc>
            </a:pPr>
            <a:r>
              <a:rPr lang="en-US" sz="1646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Fluxo Alternativo 1 (Exceções e Demais Opções): Opções para adicionar novos produtos/serviços, editar ou excluir itens existentes, e verificar disponibilidade em estoque.</a:t>
            </a:r>
          </a:p>
          <a:p>
            <a:pPr algn="l">
              <a:lnSpc>
                <a:spcPts val="2469"/>
              </a:lnSpc>
            </a:pPr>
            <a:r>
              <a:rPr lang="en-US" sz="1646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Requisitos: RF002, RF003, RF004</a:t>
            </a:r>
          </a:p>
          <a:p>
            <a:pPr algn="l">
              <a:lnSpc>
                <a:spcPts val="2469"/>
              </a:lnSpc>
            </a:pPr>
            <a:r>
              <a:rPr lang="en-US" sz="1646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Regras de Negócio: RN002</a:t>
            </a:r>
          </a:p>
          <a:p>
            <a:pPr algn="l">
              <a:lnSpc>
                <a:spcPts val="2469"/>
              </a:lnSpc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9765225" y="1657419"/>
            <a:ext cx="6962812" cy="108087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63"/>
              </a:lnSpc>
            </a:pPr>
            <a:r>
              <a:rPr lang="en-US" sz="3199">
                <a:solidFill>
                  <a:srgbClr val="8E2020"/>
                </a:solidFill>
                <a:latin typeface="Hagrid Text Heavy"/>
                <a:ea typeface="Hagrid Text Heavy"/>
                <a:cs typeface="Hagrid Text Heavy"/>
                <a:sym typeface="Hagrid Text Heavy"/>
              </a:rPr>
              <a:t>CSU004 – Analisar Estoque</a:t>
            </a:r>
          </a:p>
          <a:p>
            <a:pPr algn="ctr">
              <a:lnSpc>
                <a:spcPts val="4793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0065621" y="2722704"/>
            <a:ext cx="6662415" cy="62458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02"/>
              </a:lnSpc>
            </a:pPr>
            <a:r>
              <a:rPr lang="en-US" sz="1668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Objetivo: Oferecer ao gestor uma visão detalhada e analítica do estoque, com opções para gerar relatórios e tomar ações.</a:t>
            </a:r>
          </a:p>
          <a:p>
            <a:pPr algn="l">
              <a:lnSpc>
                <a:spcPts val="2502"/>
              </a:lnSpc>
            </a:pPr>
            <a:r>
              <a:rPr lang="en-US" sz="1668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Ator Primário: Gestor</a:t>
            </a:r>
          </a:p>
          <a:p>
            <a:pPr algn="l">
              <a:lnSpc>
                <a:spcPts val="2502"/>
              </a:lnSpc>
            </a:pPr>
            <a:r>
              <a:rPr lang="en-US" sz="1668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Pré-condição: O gestor deve estar autenticado com privilégios adequados.</a:t>
            </a:r>
          </a:p>
          <a:p>
            <a:pPr algn="l">
              <a:lnSpc>
                <a:spcPts val="2502"/>
              </a:lnSpc>
            </a:pPr>
            <a:r>
              <a:rPr lang="en-US" sz="1668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Fluxo Principal:</a:t>
            </a:r>
          </a:p>
          <a:p>
            <a:pPr algn="l">
              <a:lnSpc>
                <a:spcPts val="2502"/>
              </a:lnSpc>
            </a:pPr>
            <a:r>
              <a:rPr lang="en-US" sz="1668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Gestor acessa a funcionalidade de análise de estoque.</a:t>
            </a:r>
          </a:p>
          <a:p>
            <a:pPr algn="l">
              <a:lnSpc>
                <a:spcPts val="2502"/>
              </a:lnSpc>
            </a:pPr>
            <a:r>
              <a:rPr lang="en-US" sz="1668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Sistema apresenta filtros para análise por categoria, fornecedor, data de entrada, etc.</a:t>
            </a:r>
          </a:p>
          <a:p>
            <a:pPr algn="l">
              <a:lnSpc>
                <a:spcPts val="2502"/>
              </a:lnSpc>
            </a:pPr>
            <a:r>
              <a:rPr lang="en-US" sz="1668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Gestor seleciona os filtros e gera um relatório detalhado do estoque.</a:t>
            </a:r>
          </a:p>
          <a:p>
            <a:pPr algn="l">
              <a:lnSpc>
                <a:spcPts val="2502"/>
              </a:lnSpc>
            </a:pPr>
            <a:r>
              <a:rPr lang="en-US" sz="1668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Sistema exibe informações como quantidade disponível, preço, data de entrada.</a:t>
            </a:r>
          </a:p>
          <a:p>
            <a:pPr algn="l">
              <a:lnSpc>
                <a:spcPts val="2502"/>
              </a:lnSpc>
            </a:pPr>
            <a:r>
              <a:rPr lang="en-US" sz="1668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Fluxo Alternativo 1 (Exceções e Demais Opções): Sistema informa ausência de itens quando aplicáveis, permite exportação do relatório (PDF, Excel), e ações diretas no estoque como pedidos de reposição.</a:t>
            </a:r>
          </a:p>
          <a:p>
            <a:pPr algn="l">
              <a:lnSpc>
                <a:spcPts val="2502"/>
              </a:lnSpc>
            </a:pPr>
            <a:r>
              <a:rPr lang="en-US" sz="1668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Requisitos: RF002, RF003, RF004</a:t>
            </a:r>
          </a:p>
          <a:p>
            <a:pPr algn="l">
              <a:lnSpc>
                <a:spcPts val="2502"/>
              </a:lnSpc>
            </a:pPr>
            <a:r>
              <a:rPr lang="en-US" sz="1668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Regras de Negócio: RN002</a:t>
            </a:r>
          </a:p>
          <a:p>
            <a:pPr algn="l">
              <a:lnSpc>
                <a:spcPts val="2202"/>
              </a:lnSpc>
            </a:pP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E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6655">
            <a:off x="13519421" y="3844837"/>
            <a:ext cx="4833999" cy="8316558"/>
          </a:xfrm>
          <a:custGeom>
            <a:avLst/>
            <a:gdLst/>
            <a:ahLst/>
            <a:cxnLst/>
            <a:rect r="r" b="b" t="t" l="l"/>
            <a:pathLst>
              <a:path h="8316558" w="4833999">
                <a:moveTo>
                  <a:pt x="0" y="0"/>
                </a:moveTo>
                <a:lnTo>
                  <a:pt x="4833999" y="0"/>
                </a:lnTo>
                <a:lnTo>
                  <a:pt x="4833999" y="8316558"/>
                </a:lnTo>
                <a:lnTo>
                  <a:pt x="0" y="8316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27502">
            <a:off x="-216332" y="-1715247"/>
            <a:ext cx="4833999" cy="8316558"/>
          </a:xfrm>
          <a:custGeom>
            <a:avLst/>
            <a:gdLst/>
            <a:ahLst/>
            <a:cxnLst/>
            <a:rect r="r" b="b" t="t" l="l"/>
            <a:pathLst>
              <a:path h="8316558" w="4833999">
                <a:moveTo>
                  <a:pt x="0" y="0"/>
                </a:moveTo>
                <a:lnTo>
                  <a:pt x="4834000" y="0"/>
                </a:lnTo>
                <a:lnTo>
                  <a:pt x="4834000" y="8316558"/>
                </a:lnTo>
                <a:lnTo>
                  <a:pt x="0" y="8316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008031" y="1223330"/>
            <a:ext cx="11716958" cy="7079822"/>
            <a:chOff x="0" y="0"/>
            <a:chExt cx="2628876" cy="158846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28876" cy="1588464"/>
            </a:xfrm>
            <a:custGeom>
              <a:avLst/>
              <a:gdLst/>
              <a:ahLst/>
              <a:cxnLst/>
              <a:rect r="r" b="b" t="t" l="l"/>
              <a:pathLst>
                <a:path h="1588464" w="2628876">
                  <a:moveTo>
                    <a:pt x="254945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1509046"/>
                  </a:lnTo>
                  <a:cubicBezTo>
                    <a:pt x="43699" y="1509046"/>
                    <a:pt x="79418" y="1544385"/>
                    <a:pt x="79418" y="1588464"/>
                  </a:cubicBezTo>
                  <a:lnTo>
                    <a:pt x="2549457" y="1588464"/>
                  </a:lnTo>
                  <a:cubicBezTo>
                    <a:pt x="2549457" y="1544765"/>
                    <a:pt x="2584796" y="1509046"/>
                    <a:pt x="2628876" y="1509046"/>
                  </a:cubicBezTo>
                  <a:lnTo>
                    <a:pt x="2628876" y="79418"/>
                  </a:lnTo>
                  <a:cubicBezTo>
                    <a:pt x="2585176" y="79418"/>
                    <a:pt x="2549457" y="44079"/>
                    <a:pt x="2549457" y="0"/>
                  </a:cubicBezTo>
                  <a:close/>
                </a:path>
              </a:pathLst>
            </a:custGeom>
            <a:solidFill>
              <a:srgbClr val="FFECD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38100" y="0"/>
              <a:ext cx="2552676" cy="15503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559932" y="7709669"/>
            <a:ext cx="3774184" cy="3099549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2351580" y="1666944"/>
            <a:ext cx="10998209" cy="112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1"/>
              </a:lnSpc>
            </a:pPr>
            <a:r>
              <a:rPr lang="en-US" sz="3599">
                <a:solidFill>
                  <a:srgbClr val="8E2020"/>
                </a:solidFill>
                <a:latin typeface="Hagrid Text Heavy"/>
                <a:ea typeface="Hagrid Text Heavy"/>
                <a:cs typeface="Hagrid Text Heavy"/>
                <a:sym typeface="Hagrid Text Heavy"/>
              </a:rPr>
              <a:t>CSU005 – Acessar Análise Financeira</a:t>
            </a:r>
          </a:p>
          <a:p>
            <a:pPr algn="ctr">
              <a:lnSpc>
                <a:spcPts val="4793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2606605" y="2385882"/>
            <a:ext cx="10488158" cy="53237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52"/>
              </a:lnSpc>
            </a:pPr>
            <a:r>
              <a:rPr lang="en-US" sz="1768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Objetivo: Proporcionar ao gestor uma visão completa e comparativa dos indicadores financeiros para tomada de decisão.</a:t>
            </a:r>
          </a:p>
          <a:p>
            <a:pPr algn="l">
              <a:lnSpc>
                <a:spcPts val="2652"/>
              </a:lnSpc>
            </a:pPr>
            <a:r>
              <a:rPr lang="en-US" sz="1768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Ator Primário: Gestor</a:t>
            </a:r>
          </a:p>
          <a:p>
            <a:pPr algn="l">
              <a:lnSpc>
                <a:spcPts val="2652"/>
              </a:lnSpc>
            </a:pPr>
            <a:r>
              <a:rPr lang="en-US" sz="1768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Pré-condição: O gestor deve estar autenticado com privilégios adequados.</a:t>
            </a:r>
          </a:p>
          <a:p>
            <a:pPr algn="l">
              <a:lnSpc>
                <a:spcPts val="2652"/>
              </a:lnSpc>
            </a:pPr>
            <a:r>
              <a:rPr lang="en-US" sz="1768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Fluxo Principal:</a:t>
            </a:r>
          </a:p>
          <a:p>
            <a:pPr algn="l">
              <a:lnSpc>
                <a:spcPts val="2652"/>
              </a:lnSpc>
            </a:pPr>
            <a:r>
              <a:rPr lang="en-US" sz="1768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Gestor acessa a funcionalidade de análise financeira.</a:t>
            </a:r>
          </a:p>
          <a:p>
            <a:pPr algn="l">
              <a:lnSpc>
                <a:spcPts val="2652"/>
              </a:lnSpc>
            </a:pPr>
            <a:r>
              <a:rPr lang="en-US" sz="1768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Sistema exibe uma visão geral dos indicadores financeiros (receitas, despesas, lucros).</a:t>
            </a:r>
          </a:p>
          <a:p>
            <a:pPr algn="l">
              <a:lnSpc>
                <a:spcPts val="2652"/>
              </a:lnSpc>
            </a:pPr>
            <a:r>
              <a:rPr lang="en-US" sz="1768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Gestor pode selecionar diferentes períodos (diário, semanal, mensal, anual) para análise.</a:t>
            </a:r>
          </a:p>
          <a:p>
            <a:pPr algn="l">
              <a:lnSpc>
                <a:spcPts val="2652"/>
              </a:lnSpc>
            </a:pPr>
            <a:r>
              <a:rPr lang="en-US" sz="1768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Sistema apresenta gráficos e tabelas visuais dos dados financeiros.</a:t>
            </a:r>
          </a:p>
          <a:p>
            <a:pPr algn="l">
              <a:lnSpc>
                <a:spcPts val="2652"/>
              </a:lnSpc>
            </a:pPr>
            <a:r>
              <a:rPr lang="en-US" sz="1768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Gestor navega entre seções para obter detalhes sobre fluxo de caixa, receitas e despesas.</a:t>
            </a:r>
          </a:p>
          <a:p>
            <a:pPr algn="l">
              <a:lnSpc>
                <a:spcPts val="2652"/>
              </a:lnSpc>
            </a:pPr>
            <a:r>
              <a:rPr lang="en-US" sz="1768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Sistema permite análise comparativa entre períodos diferentes para identificar tendências.</a:t>
            </a:r>
          </a:p>
          <a:p>
            <a:pPr algn="l">
              <a:lnSpc>
                <a:spcPts val="2652"/>
              </a:lnSpc>
            </a:pPr>
            <a:r>
              <a:rPr lang="en-US" sz="1768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Fluxo Alternativo 1 (Exceção e demais opções): Se não houver dados financeiros relevantes, o sistema exibe uma mensagem indicando a ausência de informações.</a:t>
            </a:r>
          </a:p>
          <a:p>
            <a:pPr algn="l">
              <a:lnSpc>
                <a:spcPts val="2652"/>
              </a:lnSpc>
            </a:pPr>
            <a:r>
              <a:rPr lang="en-US" sz="1768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Requisitos: RF003, RF004</a:t>
            </a:r>
          </a:p>
          <a:p>
            <a:pPr algn="l">
              <a:lnSpc>
                <a:spcPts val="2652"/>
              </a:lnSpc>
            </a:pPr>
            <a:r>
              <a:rPr lang="en-US" sz="1768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Regras de Negócio: RN003</a:t>
            </a:r>
          </a:p>
          <a:p>
            <a:pPr algn="l">
              <a:lnSpc>
                <a:spcPts val="2652"/>
              </a:lnSpc>
            </a:pP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E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1882306">
            <a:off x="14424379" y="-251455"/>
            <a:ext cx="4784491" cy="3672097"/>
          </a:xfrm>
          <a:custGeom>
            <a:avLst/>
            <a:gdLst/>
            <a:ahLst/>
            <a:cxnLst/>
            <a:rect r="r" b="b" t="t" l="l"/>
            <a:pathLst>
              <a:path h="3672097" w="4784491">
                <a:moveTo>
                  <a:pt x="0" y="0"/>
                </a:moveTo>
                <a:lnTo>
                  <a:pt x="4784491" y="0"/>
                </a:lnTo>
                <a:lnTo>
                  <a:pt x="4784491" y="3672098"/>
                </a:lnTo>
                <a:lnTo>
                  <a:pt x="0" y="36720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0" y="9258300"/>
            <a:ext cx="18288000" cy="1457556"/>
            <a:chOff x="0" y="0"/>
            <a:chExt cx="4816593" cy="383883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816592" cy="383883"/>
            </a:xfrm>
            <a:custGeom>
              <a:avLst/>
              <a:gdLst/>
              <a:ahLst/>
              <a:cxnLst/>
              <a:rect r="r" b="b" t="t" l="l"/>
              <a:pathLst>
                <a:path h="38388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83883"/>
                  </a:lnTo>
                  <a:lnTo>
                    <a:pt x="0" y="383883"/>
                  </a:lnTo>
                  <a:close/>
                </a:path>
              </a:pathLst>
            </a:custGeom>
            <a:solidFill>
              <a:srgbClr val="EFBF6A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4816593" cy="4219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6" id="6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true" flipV="false" rot="0">
            <a:off x="-908675" y="5993977"/>
            <a:ext cx="6452088" cy="4293023"/>
          </a:xfrm>
          <a:prstGeom prst="rect">
            <a:avLst/>
          </a:prstGeom>
        </p:spPr>
      </p:pic>
      <p:sp>
        <p:nvSpPr>
          <p:cNvPr name="Freeform 7" id="7"/>
          <p:cNvSpPr/>
          <p:nvPr/>
        </p:nvSpPr>
        <p:spPr>
          <a:xfrm flipH="false" flipV="false" rot="-1861773">
            <a:off x="-922849" y="-257996"/>
            <a:ext cx="4784491" cy="3672097"/>
          </a:xfrm>
          <a:custGeom>
            <a:avLst/>
            <a:gdLst/>
            <a:ahLst/>
            <a:cxnLst/>
            <a:rect r="r" b="b" t="t" l="l"/>
            <a:pathLst>
              <a:path h="3672097" w="4784491">
                <a:moveTo>
                  <a:pt x="0" y="0"/>
                </a:moveTo>
                <a:lnTo>
                  <a:pt x="4784492" y="0"/>
                </a:lnTo>
                <a:lnTo>
                  <a:pt x="4784492" y="3672098"/>
                </a:lnTo>
                <a:lnTo>
                  <a:pt x="0" y="367209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6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214346" y="1171575"/>
            <a:ext cx="11859309" cy="24966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75"/>
              </a:lnSpc>
            </a:pPr>
            <a:r>
              <a:rPr lang="en-US" sz="8799">
                <a:solidFill>
                  <a:srgbClr val="FFECD9"/>
                </a:solidFill>
                <a:latin typeface="Hagrid Text Heavy"/>
                <a:ea typeface="Hagrid Text Heavy"/>
                <a:cs typeface="Hagrid Text Heavy"/>
                <a:sym typeface="Hagrid Text Heavy"/>
              </a:rPr>
              <a:t>Requisitos não funcionais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6261091" y="4591250"/>
            <a:ext cx="10998209" cy="582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93"/>
              </a:lnSpc>
              <a:spcBef>
                <a:spcPct val="0"/>
              </a:spcBef>
            </a:pPr>
            <a:r>
              <a:rPr lang="en-US" sz="2150" strike="noStrike" u="none">
                <a:solidFill>
                  <a:srgbClr val="FFECD9"/>
                </a:solidFill>
                <a:latin typeface="Hagrid Text Heavy"/>
                <a:ea typeface="Hagrid Text Heavy"/>
                <a:cs typeface="Hagrid Text Heavy"/>
                <a:sym typeface="Hagrid Text Heavy"/>
              </a:rPr>
              <a:t>RNF001 - Segurança</a:t>
            </a:r>
          </a:p>
          <a:p>
            <a:pPr algn="l" marL="0" indent="0" lvl="0">
              <a:lnSpc>
                <a:spcPts val="2193"/>
              </a:lnSpc>
              <a:spcBef>
                <a:spcPct val="0"/>
              </a:spcBef>
            </a:pPr>
          </a:p>
        </p:txBody>
      </p:sp>
      <p:sp>
        <p:nvSpPr>
          <p:cNvPr name="TextBox 10" id="10"/>
          <p:cNvSpPr txBox="true"/>
          <p:nvPr/>
        </p:nvSpPr>
        <p:spPr>
          <a:xfrm rot="0">
            <a:off x="6261091" y="5181600"/>
            <a:ext cx="5891467" cy="582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93"/>
              </a:lnSpc>
              <a:spcBef>
                <a:spcPct val="0"/>
              </a:spcBef>
            </a:pPr>
            <a:r>
              <a:rPr lang="en-US" sz="2150" strike="noStrike" u="none">
                <a:solidFill>
                  <a:srgbClr val="FFECD9"/>
                </a:solidFill>
                <a:latin typeface="Hagrid Text Heavy"/>
                <a:ea typeface="Hagrid Text Heavy"/>
                <a:cs typeface="Hagrid Text Heavy"/>
                <a:sym typeface="Hagrid Text Heavy"/>
              </a:rPr>
              <a:t>RNF002 - Usabilidade</a:t>
            </a:r>
          </a:p>
          <a:p>
            <a:pPr algn="l" marL="0" indent="0" lvl="0">
              <a:lnSpc>
                <a:spcPts val="2193"/>
              </a:lnSpc>
              <a:spcBef>
                <a:spcPct val="0"/>
              </a:spcBef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6272057" y="5802249"/>
            <a:ext cx="7546224" cy="8778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93"/>
              </a:lnSpc>
              <a:spcBef>
                <a:spcPct val="0"/>
              </a:spcBef>
            </a:pPr>
            <a:r>
              <a:rPr lang="en-US" sz="2150" strike="noStrike" u="none">
                <a:solidFill>
                  <a:srgbClr val="FFECD9"/>
                </a:solidFill>
                <a:latin typeface="Hagrid Text Heavy"/>
                <a:ea typeface="Hagrid Text Heavy"/>
                <a:cs typeface="Hagrid Text Heavy"/>
                <a:sym typeface="Hagrid Text Heavy"/>
              </a:rPr>
              <a:t>RNF003 – Apresentação da interface gráfica</a:t>
            </a:r>
          </a:p>
          <a:p>
            <a:pPr algn="l" marL="0" indent="0" lvl="0">
              <a:lnSpc>
                <a:spcPts val="2193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6261091" y="6718173"/>
            <a:ext cx="6463602" cy="582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93"/>
              </a:lnSpc>
              <a:spcBef>
                <a:spcPct val="0"/>
              </a:spcBef>
            </a:pPr>
            <a:r>
              <a:rPr lang="en-US" sz="2150" strike="noStrike" u="none">
                <a:solidFill>
                  <a:srgbClr val="FFECD9"/>
                </a:solidFill>
                <a:latin typeface="Hagrid Text Heavy"/>
                <a:ea typeface="Hagrid Text Heavy"/>
                <a:cs typeface="Hagrid Text Heavy"/>
                <a:sym typeface="Hagrid Text Heavy"/>
              </a:rPr>
              <a:t>RNF004 – Ajuda online</a:t>
            </a:r>
          </a:p>
          <a:p>
            <a:pPr algn="l" marL="0" indent="0" lvl="0">
              <a:lnSpc>
                <a:spcPts val="2193"/>
              </a:lnSpc>
              <a:spcBef>
                <a:spcPct val="0"/>
              </a:spcBef>
            </a:pPr>
          </a:p>
        </p:txBody>
      </p:sp>
      <p:sp>
        <p:nvSpPr>
          <p:cNvPr name="TextBox 13" id="13"/>
          <p:cNvSpPr txBox="true"/>
          <p:nvPr/>
        </p:nvSpPr>
        <p:spPr>
          <a:xfrm rot="0">
            <a:off x="6261091" y="7308723"/>
            <a:ext cx="10998209" cy="582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93"/>
              </a:lnSpc>
              <a:spcBef>
                <a:spcPct val="0"/>
              </a:spcBef>
            </a:pPr>
            <a:r>
              <a:rPr lang="en-US" sz="2150" strike="noStrike" u="none">
                <a:solidFill>
                  <a:srgbClr val="FFECD9"/>
                </a:solidFill>
                <a:latin typeface="Hagrid Text Heavy"/>
                <a:ea typeface="Hagrid Text Heavy"/>
                <a:cs typeface="Hagrid Text Heavy"/>
                <a:sym typeface="Hagrid Text Heavy"/>
              </a:rPr>
              <a:t>RnF005 – Arquitetura de software</a:t>
            </a:r>
          </a:p>
          <a:p>
            <a:pPr algn="l" marL="0" indent="0" lvl="0">
              <a:lnSpc>
                <a:spcPts val="2193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E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6655">
            <a:off x="13519421" y="3844837"/>
            <a:ext cx="4833999" cy="8316558"/>
          </a:xfrm>
          <a:custGeom>
            <a:avLst/>
            <a:gdLst/>
            <a:ahLst/>
            <a:cxnLst/>
            <a:rect r="r" b="b" t="t" l="l"/>
            <a:pathLst>
              <a:path h="8316558" w="4833999">
                <a:moveTo>
                  <a:pt x="0" y="0"/>
                </a:moveTo>
                <a:lnTo>
                  <a:pt x="4833999" y="0"/>
                </a:lnTo>
                <a:lnTo>
                  <a:pt x="4833999" y="8316558"/>
                </a:lnTo>
                <a:lnTo>
                  <a:pt x="0" y="8316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27502">
            <a:off x="-216332" y="-1715247"/>
            <a:ext cx="4833999" cy="8316558"/>
          </a:xfrm>
          <a:custGeom>
            <a:avLst/>
            <a:gdLst/>
            <a:ahLst/>
            <a:cxnLst/>
            <a:rect r="r" b="b" t="t" l="l"/>
            <a:pathLst>
              <a:path h="8316558" w="4833999">
                <a:moveTo>
                  <a:pt x="0" y="0"/>
                </a:moveTo>
                <a:lnTo>
                  <a:pt x="4834000" y="0"/>
                </a:lnTo>
                <a:lnTo>
                  <a:pt x="4834000" y="8316558"/>
                </a:lnTo>
                <a:lnTo>
                  <a:pt x="0" y="8316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008031" y="2443032"/>
            <a:ext cx="7135969" cy="6815268"/>
            <a:chOff x="0" y="0"/>
            <a:chExt cx="1601062" cy="15291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601062" cy="1529108"/>
            </a:xfrm>
            <a:custGeom>
              <a:avLst/>
              <a:gdLst/>
              <a:ahLst/>
              <a:cxnLst/>
              <a:rect r="r" b="b" t="t" l="l"/>
              <a:pathLst>
                <a:path h="1529108" w="1601062">
                  <a:moveTo>
                    <a:pt x="1521644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1449690"/>
                  </a:lnTo>
                  <a:cubicBezTo>
                    <a:pt x="43699" y="1449690"/>
                    <a:pt x="79418" y="1485029"/>
                    <a:pt x="79418" y="1529108"/>
                  </a:cubicBezTo>
                  <a:lnTo>
                    <a:pt x="1521644" y="1529108"/>
                  </a:lnTo>
                  <a:cubicBezTo>
                    <a:pt x="1521644" y="1485408"/>
                    <a:pt x="1556983" y="1449690"/>
                    <a:pt x="1601062" y="1449690"/>
                  </a:cubicBezTo>
                  <a:lnTo>
                    <a:pt x="1601062" y="79418"/>
                  </a:lnTo>
                  <a:cubicBezTo>
                    <a:pt x="1557362" y="79418"/>
                    <a:pt x="1521644" y="44079"/>
                    <a:pt x="1521644" y="0"/>
                  </a:cubicBezTo>
                  <a:close/>
                </a:path>
              </a:pathLst>
            </a:custGeom>
            <a:solidFill>
              <a:srgbClr val="FFECD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38100" y="0"/>
              <a:ext cx="1524862" cy="14910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672420" y="3296213"/>
            <a:ext cx="5807191" cy="112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1"/>
              </a:lnSpc>
            </a:pPr>
            <a:r>
              <a:rPr lang="en-US" sz="3599">
                <a:solidFill>
                  <a:srgbClr val="8E2020"/>
                </a:solidFill>
                <a:latin typeface="Hagrid Text Heavy"/>
                <a:ea typeface="Hagrid Text Heavy"/>
                <a:cs typeface="Hagrid Text Heavy"/>
                <a:sym typeface="Hagrid Text Heavy"/>
              </a:rPr>
              <a:t>RNF001 - Segurança</a:t>
            </a:r>
          </a:p>
          <a:p>
            <a:pPr algn="ctr">
              <a:lnSpc>
                <a:spcPts val="4793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672420" y="4362613"/>
            <a:ext cx="6051244" cy="49194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2"/>
              </a:lnSpc>
            </a:pPr>
            <a:r>
              <a:rPr lang="en-US" sz="1881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O sistema deve incluir medidas de segurança para autenticação de usuários e controle de acesso, garantindo que apenas usuários registrados tenham acesso. O uso do protocolo HTTPS com certificado digital é necessário para autenticar o servidor e proteger a confidencialidade das informações em trânsito. Além disso, medidas de segurança para o protocolo TCP/IP, como firewalls e criptografia de dados, são essenciais para proteger a comunicação contra ameaças externas.</a:t>
            </a:r>
          </a:p>
          <a:p>
            <a:pPr algn="l">
              <a:lnSpc>
                <a:spcPts val="2822"/>
              </a:lnSpc>
            </a:pPr>
            <a:r>
              <a:rPr lang="en-US" sz="1881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Prioridade: Importante</a:t>
            </a:r>
          </a:p>
          <a:p>
            <a:pPr algn="l">
              <a:lnSpc>
                <a:spcPts val="2822"/>
              </a:lnSpc>
            </a:pPr>
          </a:p>
          <a:p>
            <a:pPr algn="l">
              <a:lnSpc>
                <a:spcPts val="2822"/>
              </a:lnSpc>
            </a:pPr>
          </a:p>
          <a:p>
            <a:pPr algn="l">
              <a:lnSpc>
                <a:spcPts val="2822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886655">
            <a:off x="13671821" y="3997237"/>
            <a:ext cx="4833999" cy="8316558"/>
          </a:xfrm>
          <a:custGeom>
            <a:avLst/>
            <a:gdLst/>
            <a:ahLst/>
            <a:cxnLst/>
            <a:rect r="r" b="b" t="t" l="l"/>
            <a:pathLst>
              <a:path h="8316558" w="4833999">
                <a:moveTo>
                  <a:pt x="0" y="0"/>
                </a:moveTo>
                <a:lnTo>
                  <a:pt x="4833999" y="0"/>
                </a:lnTo>
                <a:lnTo>
                  <a:pt x="4833999" y="8316558"/>
                </a:lnTo>
                <a:lnTo>
                  <a:pt x="0" y="8316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446380" y="2443032"/>
            <a:ext cx="7812920" cy="6838994"/>
            <a:chOff x="0" y="0"/>
            <a:chExt cx="1752946" cy="153443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752946" cy="1534431"/>
            </a:xfrm>
            <a:custGeom>
              <a:avLst/>
              <a:gdLst/>
              <a:ahLst/>
              <a:cxnLst/>
              <a:rect r="r" b="b" t="t" l="l"/>
              <a:pathLst>
                <a:path h="1534431" w="1752946">
                  <a:moveTo>
                    <a:pt x="1673528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1455013"/>
                  </a:lnTo>
                  <a:cubicBezTo>
                    <a:pt x="43699" y="1455013"/>
                    <a:pt x="79418" y="1490352"/>
                    <a:pt x="79418" y="1534431"/>
                  </a:cubicBezTo>
                  <a:lnTo>
                    <a:pt x="1673528" y="1534431"/>
                  </a:lnTo>
                  <a:cubicBezTo>
                    <a:pt x="1673528" y="1490732"/>
                    <a:pt x="1708867" y="1455013"/>
                    <a:pt x="1752946" y="1455013"/>
                  </a:cubicBezTo>
                  <a:lnTo>
                    <a:pt x="1752946" y="79418"/>
                  </a:lnTo>
                  <a:cubicBezTo>
                    <a:pt x="1709247" y="79418"/>
                    <a:pt x="1673528" y="44079"/>
                    <a:pt x="1673528" y="0"/>
                  </a:cubicBezTo>
                  <a:close/>
                </a:path>
              </a:pathLst>
            </a:custGeom>
            <a:solidFill>
              <a:srgbClr val="FFECD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38100" y="0"/>
              <a:ext cx="1676746" cy="149633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3" id="13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559932" y="7708526"/>
            <a:ext cx="3774184" cy="3099549"/>
          </a:xfrm>
          <a:prstGeom prst="rect">
            <a:avLst/>
          </a:prstGeom>
        </p:spPr>
      </p:pic>
      <p:sp>
        <p:nvSpPr>
          <p:cNvPr name="TextBox 14" id="14"/>
          <p:cNvSpPr txBox="true"/>
          <p:nvPr/>
        </p:nvSpPr>
        <p:spPr>
          <a:xfrm rot="0">
            <a:off x="10233564" y="3296213"/>
            <a:ext cx="6238551" cy="112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1"/>
              </a:lnSpc>
            </a:pPr>
            <a:r>
              <a:rPr lang="en-US" sz="3599">
                <a:solidFill>
                  <a:srgbClr val="8E2020"/>
                </a:solidFill>
                <a:latin typeface="Hagrid Text Heavy"/>
                <a:ea typeface="Hagrid Text Heavy"/>
                <a:cs typeface="Hagrid Text Heavy"/>
                <a:sym typeface="Hagrid Text Heavy"/>
              </a:rPr>
              <a:t>RNF002 - Usabilidade</a:t>
            </a:r>
          </a:p>
          <a:p>
            <a:pPr algn="ctr">
              <a:lnSpc>
                <a:spcPts val="4793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10233564" y="4362613"/>
            <a:ext cx="5861329" cy="28048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2"/>
              </a:lnSpc>
            </a:pPr>
            <a:r>
              <a:rPr lang="en-US" sz="1881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O sistema deve apresentar uma interface amigável e intuitiva, projetada para simplificar a navegação dos usuários e proporcionar uma experiência de uso sem complicações.</a:t>
            </a:r>
          </a:p>
          <a:p>
            <a:pPr algn="l">
              <a:lnSpc>
                <a:spcPts val="2822"/>
              </a:lnSpc>
            </a:pPr>
            <a:r>
              <a:rPr lang="en-US" sz="1881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Prioridade: Essencial</a:t>
            </a:r>
          </a:p>
          <a:p>
            <a:pPr algn="l">
              <a:lnSpc>
                <a:spcPts val="2822"/>
              </a:lnSpc>
            </a:pPr>
          </a:p>
          <a:p>
            <a:pPr algn="l">
              <a:lnSpc>
                <a:spcPts val="2822"/>
              </a:lnSpc>
            </a:pPr>
          </a:p>
          <a:p>
            <a:pPr algn="l">
              <a:lnSpc>
                <a:spcPts val="2822"/>
              </a:lnSpc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E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6655">
            <a:off x="13519421" y="3844837"/>
            <a:ext cx="4833999" cy="8316558"/>
          </a:xfrm>
          <a:custGeom>
            <a:avLst/>
            <a:gdLst/>
            <a:ahLst/>
            <a:cxnLst/>
            <a:rect r="r" b="b" t="t" l="l"/>
            <a:pathLst>
              <a:path h="8316558" w="4833999">
                <a:moveTo>
                  <a:pt x="0" y="0"/>
                </a:moveTo>
                <a:lnTo>
                  <a:pt x="4833999" y="0"/>
                </a:lnTo>
                <a:lnTo>
                  <a:pt x="4833999" y="8316558"/>
                </a:lnTo>
                <a:lnTo>
                  <a:pt x="0" y="8316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27502">
            <a:off x="-216332" y="-1715247"/>
            <a:ext cx="4833999" cy="8316558"/>
          </a:xfrm>
          <a:custGeom>
            <a:avLst/>
            <a:gdLst/>
            <a:ahLst/>
            <a:cxnLst/>
            <a:rect r="r" b="b" t="t" l="l"/>
            <a:pathLst>
              <a:path h="8316558" w="4833999">
                <a:moveTo>
                  <a:pt x="0" y="0"/>
                </a:moveTo>
                <a:lnTo>
                  <a:pt x="4834000" y="0"/>
                </a:lnTo>
                <a:lnTo>
                  <a:pt x="4834000" y="8316558"/>
                </a:lnTo>
                <a:lnTo>
                  <a:pt x="0" y="8316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851574" y="3069661"/>
            <a:ext cx="6779161" cy="5723437"/>
            <a:chOff x="0" y="0"/>
            <a:chExt cx="1521007" cy="128413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21007" cy="1284139"/>
            </a:xfrm>
            <a:custGeom>
              <a:avLst/>
              <a:gdLst/>
              <a:ahLst/>
              <a:cxnLst/>
              <a:rect r="r" b="b" t="t" l="l"/>
              <a:pathLst>
                <a:path h="1284139" w="1521007">
                  <a:moveTo>
                    <a:pt x="1441588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1204721"/>
                  </a:lnTo>
                  <a:cubicBezTo>
                    <a:pt x="43699" y="1204721"/>
                    <a:pt x="79418" y="1240060"/>
                    <a:pt x="79418" y="1284139"/>
                  </a:cubicBezTo>
                  <a:lnTo>
                    <a:pt x="1441588" y="1284139"/>
                  </a:lnTo>
                  <a:cubicBezTo>
                    <a:pt x="1441588" y="1240440"/>
                    <a:pt x="1476927" y="1204721"/>
                    <a:pt x="1521007" y="1204721"/>
                  </a:cubicBezTo>
                  <a:lnTo>
                    <a:pt x="1521007" y="79418"/>
                  </a:lnTo>
                  <a:cubicBezTo>
                    <a:pt x="1477307" y="79418"/>
                    <a:pt x="1441588" y="44079"/>
                    <a:pt x="1441588" y="0"/>
                  </a:cubicBezTo>
                  <a:close/>
                </a:path>
              </a:pathLst>
            </a:custGeom>
            <a:solidFill>
              <a:srgbClr val="FFECD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38100" y="0"/>
              <a:ext cx="1444807" cy="12460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7" id="7"/>
          <p:cNvSpPr txBox="true"/>
          <p:nvPr/>
        </p:nvSpPr>
        <p:spPr>
          <a:xfrm rot="0">
            <a:off x="2416690" y="3807351"/>
            <a:ext cx="5648929" cy="13361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57"/>
              </a:lnSpc>
            </a:pPr>
            <a:r>
              <a:rPr lang="en-US" sz="2899">
                <a:solidFill>
                  <a:srgbClr val="8E2020"/>
                </a:solidFill>
                <a:latin typeface="Hagrid Text Heavy"/>
                <a:ea typeface="Hagrid Text Heavy"/>
                <a:cs typeface="Hagrid Text Heavy"/>
                <a:sym typeface="Hagrid Text Heavy"/>
              </a:rPr>
              <a:t>RNF003 – Apresentação da interface gráfica</a:t>
            </a:r>
          </a:p>
          <a:p>
            <a:pPr algn="ctr">
              <a:lnSpc>
                <a:spcPts val="407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2237467" y="4958149"/>
            <a:ext cx="6399422" cy="24524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2"/>
              </a:lnSpc>
            </a:pPr>
            <a:r>
              <a:rPr lang="en-US" sz="1881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O sistema deve fazer uso, exclusivamente, da língua portuguesa para todo e qualquer texto apresentado. Deve ser executado no browser internet explorer ou Firefox, versão 7 ou superior, com resolução: 1280 x 800.</a:t>
            </a:r>
          </a:p>
          <a:p>
            <a:pPr algn="l">
              <a:lnSpc>
                <a:spcPts val="2822"/>
              </a:lnSpc>
            </a:pPr>
            <a:r>
              <a:rPr lang="en-US" sz="1881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Prioridade: Importante</a:t>
            </a:r>
          </a:p>
          <a:p>
            <a:pPr algn="l">
              <a:lnSpc>
                <a:spcPts val="2822"/>
              </a:lnSpc>
            </a:pPr>
          </a:p>
        </p:txBody>
      </p:sp>
      <p:grpSp>
        <p:nvGrpSpPr>
          <p:cNvPr name="Group 9" id="9"/>
          <p:cNvGrpSpPr/>
          <p:nvPr/>
        </p:nvGrpSpPr>
        <p:grpSpPr>
          <a:xfrm rot="0">
            <a:off x="9144000" y="3069661"/>
            <a:ext cx="8115300" cy="5723437"/>
            <a:chOff x="0" y="0"/>
            <a:chExt cx="1820789" cy="1284139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20789" cy="1284139"/>
            </a:xfrm>
            <a:custGeom>
              <a:avLst/>
              <a:gdLst/>
              <a:ahLst/>
              <a:cxnLst/>
              <a:rect r="r" b="b" t="t" l="l"/>
              <a:pathLst>
                <a:path h="1284139" w="1820789">
                  <a:moveTo>
                    <a:pt x="1741371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1204721"/>
                  </a:lnTo>
                  <a:cubicBezTo>
                    <a:pt x="43699" y="1204721"/>
                    <a:pt x="79418" y="1240060"/>
                    <a:pt x="79418" y="1284139"/>
                  </a:cubicBezTo>
                  <a:lnTo>
                    <a:pt x="1741371" y="1284139"/>
                  </a:lnTo>
                  <a:cubicBezTo>
                    <a:pt x="1741371" y="1240440"/>
                    <a:pt x="1776710" y="1204721"/>
                    <a:pt x="1820789" y="1204721"/>
                  </a:cubicBezTo>
                  <a:lnTo>
                    <a:pt x="1820789" y="79418"/>
                  </a:lnTo>
                  <a:cubicBezTo>
                    <a:pt x="1777090" y="79418"/>
                    <a:pt x="1741371" y="44079"/>
                    <a:pt x="1741371" y="0"/>
                  </a:cubicBezTo>
                  <a:close/>
                </a:path>
              </a:pathLst>
            </a:custGeom>
            <a:solidFill>
              <a:srgbClr val="FFECD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38100" y="0"/>
              <a:ext cx="1744589" cy="124603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12" id="12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559932" y="7708526"/>
            <a:ext cx="3774184" cy="3099549"/>
          </a:xfrm>
          <a:prstGeom prst="rect">
            <a:avLst/>
          </a:prstGeom>
        </p:spPr>
      </p:pic>
      <p:sp>
        <p:nvSpPr>
          <p:cNvPr name="TextBox 13" id="13"/>
          <p:cNvSpPr txBox="true"/>
          <p:nvPr/>
        </p:nvSpPr>
        <p:spPr>
          <a:xfrm rot="0">
            <a:off x="9863331" y="4958149"/>
            <a:ext cx="5655587" cy="1747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2"/>
              </a:lnSpc>
            </a:pPr>
            <a:r>
              <a:rPr lang="en-US" sz="1881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O sistema deve prover aos usuários ajuda online para orientá-los quanto ao uso das funcionalidades do sistema.</a:t>
            </a:r>
          </a:p>
          <a:p>
            <a:pPr algn="l">
              <a:lnSpc>
                <a:spcPts val="2822"/>
              </a:lnSpc>
            </a:pPr>
            <a:r>
              <a:rPr lang="en-US" sz="1881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Prioridade: Importante</a:t>
            </a:r>
          </a:p>
          <a:p>
            <a:pPr algn="l">
              <a:lnSpc>
                <a:spcPts val="2822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9863331" y="3826401"/>
            <a:ext cx="6463602" cy="112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1"/>
              </a:lnSpc>
            </a:pPr>
            <a:r>
              <a:rPr lang="en-US" sz="3599">
                <a:solidFill>
                  <a:srgbClr val="8E2020"/>
                </a:solidFill>
                <a:latin typeface="Hagrid Text Heavy"/>
                <a:ea typeface="Hagrid Text Heavy"/>
                <a:cs typeface="Hagrid Text Heavy"/>
                <a:sym typeface="Hagrid Text Heavy"/>
              </a:rPr>
              <a:t>RNF004 – ajuda online</a:t>
            </a:r>
          </a:p>
          <a:p>
            <a:pPr algn="ctr">
              <a:lnSpc>
                <a:spcPts val="4793"/>
              </a:lnSpc>
            </a:pP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E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6655">
            <a:off x="13519421" y="3844837"/>
            <a:ext cx="4833999" cy="8316558"/>
          </a:xfrm>
          <a:custGeom>
            <a:avLst/>
            <a:gdLst/>
            <a:ahLst/>
            <a:cxnLst/>
            <a:rect r="r" b="b" t="t" l="l"/>
            <a:pathLst>
              <a:path h="8316558" w="4833999">
                <a:moveTo>
                  <a:pt x="0" y="0"/>
                </a:moveTo>
                <a:lnTo>
                  <a:pt x="4833999" y="0"/>
                </a:lnTo>
                <a:lnTo>
                  <a:pt x="4833999" y="8316558"/>
                </a:lnTo>
                <a:lnTo>
                  <a:pt x="0" y="8316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727502">
            <a:off x="-216332" y="-1715247"/>
            <a:ext cx="4833999" cy="8316558"/>
          </a:xfrm>
          <a:custGeom>
            <a:avLst/>
            <a:gdLst/>
            <a:ahLst/>
            <a:cxnLst/>
            <a:rect r="r" b="b" t="t" l="l"/>
            <a:pathLst>
              <a:path h="8316558" w="4833999">
                <a:moveTo>
                  <a:pt x="0" y="0"/>
                </a:moveTo>
                <a:lnTo>
                  <a:pt x="4834000" y="0"/>
                </a:lnTo>
                <a:lnTo>
                  <a:pt x="4834000" y="8316558"/>
                </a:lnTo>
                <a:lnTo>
                  <a:pt x="0" y="8316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581267" y="3518281"/>
            <a:ext cx="11716958" cy="3356365"/>
            <a:chOff x="0" y="0"/>
            <a:chExt cx="2628876" cy="75305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628876" cy="753051"/>
            </a:xfrm>
            <a:custGeom>
              <a:avLst/>
              <a:gdLst/>
              <a:ahLst/>
              <a:cxnLst/>
              <a:rect r="r" b="b" t="t" l="l"/>
              <a:pathLst>
                <a:path h="753051" w="2628876">
                  <a:moveTo>
                    <a:pt x="2549457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673633"/>
                  </a:lnTo>
                  <a:cubicBezTo>
                    <a:pt x="43699" y="673633"/>
                    <a:pt x="79418" y="708972"/>
                    <a:pt x="79418" y="753051"/>
                  </a:cubicBezTo>
                  <a:lnTo>
                    <a:pt x="2549457" y="753051"/>
                  </a:lnTo>
                  <a:cubicBezTo>
                    <a:pt x="2549457" y="709351"/>
                    <a:pt x="2584796" y="673633"/>
                    <a:pt x="2628876" y="673633"/>
                  </a:cubicBezTo>
                  <a:lnTo>
                    <a:pt x="2628876" y="79418"/>
                  </a:lnTo>
                  <a:cubicBezTo>
                    <a:pt x="2585176" y="79418"/>
                    <a:pt x="2549457" y="44079"/>
                    <a:pt x="2549457" y="0"/>
                  </a:cubicBezTo>
                  <a:close/>
                </a:path>
              </a:pathLst>
            </a:custGeom>
            <a:solidFill>
              <a:srgbClr val="FFECD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38100" y="0"/>
              <a:ext cx="2552676" cy="7149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pic>
        <p:nvPicPr>
          <p:cNvPr name="Picture 7" id="7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5559932" y="7708526"/>
            <a:ext cx="3774184" cy="3099549"/>
          </a:xfrm>
          <a:prstGeom prst="rect">
            <a:avLst/>
          </a:prstGeom>
        </p:spPr>
      </p:pic>
      <p:sp>
        <p:nvSpPr>
          <p:cNvPr name="TextBox 8" id="8"/>
          <p:cNvSpPr txBox="true"/>
          <p:nvPr/>
        </p:nvSpPr>
        <p:spPr>
          <a:xfrm rot="0">
            <a:off x="4242965" y="4315425"/>
            <a:ext cx="10998209" cy="1123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671"/>
              </a:lnSpc>
            </a:pPr>
            <a:r>
              <a:rPr lang="en-US" sz="3599">
                <a:solidFill>
                  <a:srgbClr val="8E2020"/>
                </a:solidFill>
                <a:latin typeface="Hagrid Text Heavy"/>
                <a:ea typeface="Hagrid Text Heavy"/>
                <a:cs typeface="Hagrid Text Heavy"/>
                <a:sym typeface="Hagrid Text Heavy"/>
              </a:rPr>
              <a:t>RnF005 – arquitetura de software</a:t>
            </a:r>
          </a:p>
          <a:p>
            <a:pPr algn="ctr">
              <a:lnSpc>
                <a:spcPts val="4793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4242965" y="5086350"/>
            <a:ext cx="9802070" cy="17475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22"/>
              </a:lnSpc>
            </a:pPr>
            <a:r>
              <a:rPr lang="en-US" sz="1881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O sistema deve empregar a arquitetura MVC (Model View Controller) juntamente com o padrão DAO (Data Access Object).</a:t>
            </a:r>
          </a:p>
          <a:p>
            <a:pPr algn="l">
              <a:lnSpc>
                <a:spcPts val="2822"/>
              </a:lnSpc>
            </a:pPr>
            <a:r>
              <a:rPr lang="en-US" sz="1881">
                <a:solidFill>
                  <a:srgbClr val="101111"/>
                </a:solidFill>
                <a:latin typeface="Inter Bold"/>
                <a:ea typeface="Inter Bold"/>
                <a:cs typeface="Inter Bold"/>
                <a:sym typeface="Inter Bold"/>
              </a:rPr>
              <a:t>Prioridade: Essencial</a:t>
            </a:r>
          </a:p>
          <a:p>
            <a:pPr algn="l">
              <a:lnSpc>
                <a:spcPts val="2822"/>
              </a:lnSpc>
            </a:pPr>
          </a:p>
          <a:p>
            <a:pPr algn="l">
              <a:lnSpc>
                <a:spcPts val="2822"/>
              </a:lnSpc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C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248852" y="3267664"/>
            <a:ext cx="2936960" cy="22945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7012549" y="2855641"/>
            <a:ext cx="10140985" cy="7201090"/>
          </a:xfrm>
          <a:custGeom>
            <a:avLst/>
            <a:gdLst/>
            <a:ahLst/>
            <a:cxnLst/>
            <a:rect r="r" b="b" t="t" l="l"/>
            <a:pathLst>
              <a:path h="7201090" w="10140985">
                <a:moveTo>
                  <a:pt x="0" y="0"/>
                </a:moveTo>
                <a:lnTo>
                  <a:pt x="10140985" y="0"/>
                </a:lnTo>
                <a:lnTo>
                  <a:pt x="10140985" y="7201090"/>
                </a:lnTo>
                <a:lnTo>
                  <a:pt x="0" y="720109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88254" y="1162050"/>
            <a:ext cx="15711492" cy="1190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12"/>
              </a:lnSpc>
            </a:pPr>
            <a:r>
              <a:rPr lang="en-US" sz="8247">
                <a:solidFill>
                  <a:srgbClr val="8E2020"/>
                </a:solidFill>
                <a:latin typeface="Hagrid Text Heavy"/>
                <a:ea typeface="Hagrid Text Heavy"/>
                <a:cs typeface="Hagrid Text Heavy"/>
                <a:sym typeface="Hagrid Text Heavy"/>
              </a:rPr>
              <a:t>Protótipos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79330" y="6605461"/>
            <a:ext cx="5802511" cy="72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135">
                <a:solidFill>
                  <a:srgbClr val="8E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Interface 1: CSU001- Manter Clientes e Pets</a:t>
            </a:r>
          </a:p>
          <a:p>
            <a:pPr algn="ctr">
              <a:lnSpc>
                <a:spcPts val="299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E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607769">
            <a:off x="-926365" y="-772620"/>
            <a:ext cx="4833999" cy="8316558"/>
          </a:xfrm>
          <a:custGeom>
            <a:avLst/>
            <a:gdLst/>
            <a:ahLst/>
            <a:cxnLst/>
            <a:rect r="r" b="b" t="t" l="l"/>
            <a:pathLst>
              <a:path h="8316558" w="4833999">
                <a:moveTo>
                  <a:pt x="0" y="0"/>
                </a:moveTo>
                <a:lnTo>
                  <a:pt x="4833999" y="0"/>
                </a:lnTo>
                <a:lnTo>
                  <a:pt x="4833999" y="8316558"/>
                </a:lnTo>
                <a:lnTo>
                  <a:pt x="0" y="8316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607769">
            <a:off x="13779532" y="3769591"/>
            <a:ext cx="4833999" cy="8316558"/>
          </a:xfrm>
          <a:custGeom>
            <a:avLst/>
            <a:gdLst/>
            <a:ahLst/>
            <a:cxnLst/>
            <a:rect r="r" b="b" t="t" l="l"/>
            <a:pathLst>
              <a:path h="8316558" w="4833999">
                <a:moveTo>
                  <a:pt x="0" y="0"/>
                </a:moveTo>
                <a:lnTo>
                  <a:pt x="4833999" y="0"/>
                </a:lnTo>
                <a:lnTo>
                  <a:pt x="4833999" y="8316558"/>
                </a:lnTo>
                <a:lnTo>
                  <a:pt x="0" y="8316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666759" y="1665675"/>
            <a:ext cx="12954482" cy="36301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75"/>
              </a:lnSpc>
            </a:pPr>
            <a:r>
              <a:rPr lang="en-US" sz="8799">
                <a:solidFill>
                  <a:srgbClr val="FFECD9"/>
                </a:solidFill>
                <a:latin typeface="Hagrid Text Heavy"/>
                <a:ea typeface="Hagrid Text Heavy"/>
                <a:cs typeface="Hagrid Text Heavy"/>
                <a:sym typeface="Hagrid Text Heavy"/>
              </a:rPr>
              <a:t>Requisitos funcionais</a:t>
            </a:r>
          </a:p>
          <a:p>
            <a:pPr algn="ctr">
              <a:lnSpc>
                <a:spcPts val="8975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0" y="9258300"/>
            <a:ext cx="18288000" cy="1457556"/>
            <a:chOff x="0" y="0"/>
            <a:chExt cx="4816593" cy="3838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383883"/>
            </a:xfrm>
            <a:custGeom>
              <a:avLst/>
              <a:gdLst/>
              <a:ahLst/>
              <a:cxnLst/>
              <a:rect r="r" b="b" t="t" l="l"/>
              <a:pathLst>
                <a:path h="38388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83883"/>
                  </a:lnTo>
                  <a:lnTo>
                    <a:pt x="0" y="383883"/>
                  </a:lnTo>
                  <a:close/>
                </a:path>
              </a:pathLst>
            </a:custGeom>
            <a:solidFill>
              <a:srgbClr val="EFBF6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4219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1414928" y="5421162"/>
            <a:ext cx="5844372" cy="4565916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127903" y="5430687"/>
            <a:ext cx="7204273" cy="320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6"/>
              </a:lnSpc>
            </a:pPr>
            <a:r>
              <a:rPr lang="en-US" sz="2152" spc="75">
                <a:solidFill>
                  <a:srgbClr val="FFECD9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RF001 – MANTER CLIENTES E PETS (CRUD)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27903" y="4435026"/>
            <a:ext cx="2473388" cy="586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6"/>
              </a:lnSpc>
            </a:pPr>
            <a:r>
              <a:rPr lang="en-US" sz="3908">
                <a:solidFill>
                  <a:srgbClr val="FFECD9"/>
                </a:solidFill>
                <a:latin typeface="Hagrid Text Heavy"/>
                <a:ea typeface="Hagrid Text Heavy"/>
                <a:cs typeface="Hagrid Text Heavy"/>
                <a:sym typeface="Hagrid Text Heavy"/>
              </a:rPr>
              <a:t>Tópicos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27903" y="5865622"/>
            <a:ext cx="6520454" cy="38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37"/>
              </a:lnSpc>
            </a:pPr>
            <a:r>
              <a:rPr lang="en-US" sz="2445" spc="85">
                <a:solidFill>
                  <a:srgbClr val="FFECD9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RF002 – ACESSAR AGENDA (CRUD)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2127903" y="6382872"/>
            <a:ext cx="6520454" cy="325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6"/>
              </a:lnSpc>
            </a:pPr>
            <a:r>
              <a:rPr lang="en-US" sz="2152" spc="75">
                <a:solidFill>
                  <a:srgbClr val="FFECD9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RF003 – GERIR PRODUTOS E SERVIÇOS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27903" y="6841482"/>
            <a:ext cx="6520454" cy="325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6"/>
              </a:lnSpc>
            </a:pPr>
            <a:r>
              <a:rPr lang="en-US" sz="2152" spc="75">
                <a:solidFill>
                  <a:srgbClr val="FFECD9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RF004 – ANALISAR ESTOQUE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127903" y="7300092"/>
            <a:ext cx="6520454" cy="6395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496"/>
              </a:lnSpc>
            </a:pPr>
            <a:r>
              <a:rPr lang="en-US" sz="2152" spc="75">
                <a:solidFill>
                  <a:srgbClr val="FFECD9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RF005 – ACESSAR ANÁLISE FINANCEIRA</a:t>
            </a:r>
          </a:p>
          <a:p>
            <a:pPr algn="l">
              <a:lnSpc>
                <a:spcPts val="2496"/>
              </a:lnSpc>
            </a:pP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C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248852" y="3267664"/>
            <a:ext cx="2936960" cy="22945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7089913" y="2865345"/>
            <a:ext cx="10169387" cy="7221258"/>
          </a:xfrm>
          <a:custGeom>
            <a:avLst/>
            <a:gdLst/>
            <a:ahLst/>
            <a:cxnLst/>
            <a:rect r="r" b="b" t="t" l="l"/>
            <a:pathLst>
              <a:path h="7221258" w="10169387">
                <a:moveTo>
                  <a:pt x="0" y="0"/>
                </a:moveTo>
                <a:lnTo>
                  <a:pt x="10169387" y="0"/>
                </a:lnTo>
                <a:lnTo>
                  <a:pt x="10169387" y="7221259"/>
                </a:lnTo>
                <a:lnTo>
                  <a:pt x="0" y="72212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88254" y="1162050"/>
            <a:ext cx="15711492" cy="1190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12"/>
              </a:lnSpc>
            </a:pPr>
            <a:r>
              <a:rPr lang="en-US" sz="8247">
                <a:solidFill>
                  <a:srgbClr val="8E2020"/>
                </a:solidFill>
                <a:latin typeface="Hagrid Text Heavy"/>
                <a:ea typeface="Hagrid Text Heavy"/>
                <a:cs typeface="Hagrid Text Heavy"/>
                <a:sym typeface="Hagrid Text Heavy"/>
              </a:rPr>
              <a:t>Protótipos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36754" y="6605461"/>
            <a:ext cx="4887664" cy="72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135">
                <a:solidFill>
                  <a:srgbClr val="8E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Interface 2: CSU002- Acessar Agenda</a:t>
            </a:r>
          </a:p>
          <a:p>
            <a:pPr algn="ctr">
              <a:lnSpc>
                <a:spcPts val="299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C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248852" y="3267664"/>
            <a:ext cx="2936960" cy="22945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7567070" y="2737250"/>
            <a:ext cx="10077441" cy="7155968"/>
          </a:xfrm>
          <a:custGeom>
            <a:avLst/>
            <a:gdLst/>
            <a:ahLst/>
            <a:cxnLst/>
            <a:rect r="r" b="b" t="t" l="l"/>
            <a:pathLst>
              <a:path h="7155968" w="10077441">
                <a:moveTo>
                  <a:pt x="0" y="0"/>
                </a:moveTo>
                <a:lnTo>
                  <a:pt x="10077441" y="0"/>
                </a:lnTo>
                <a:lnTo>
                  <a:pt x="10077441" y="7155968"/>
                </a:lnTo>
                <a:lnTo>
                  <a:pt x="0" y="71559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88254" y="1162050"/>
            <a:ext cx="15711492" cy="1190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12"/>
              </a:lnSpc>
            </a:pPr>
            <a:r>
              <a:rPr lang="en-US" sz="8247">
                <a:solidFill>
                  <a:srgbClr val="8E2020"/>
                </a:solidFill>
                <a:latin typeface="Hagrid Text Heavy"/>
                <a:ea typeface="Hagrid Text Heavy"/>
                <a:cs typeface="Hagrid Text Heavy"/>
                <a:sym typeface="Hagrid Text Heavy"/>
              </a:rPr>
              <a:t>Protótipos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600439" y="6605461"/>
            <a:ext cx="6160294" cy="72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135">
                <a:solidFill>
                  <a:srgbClr val="8E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Interface 3: CSU003- Gerir Produtos e Serviços</a:t>
            </a:r>
          </a:p>
          <a:p>
            <a:pPr algn="ctr">
              <a:lnSpc>
                <a:spcPts val="299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C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248852" y="3267664"/>
            <a:ext cx="2936960" cy="22945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7437200" y="2954346"/>
            <a:ext cx="9822100" cy="6974651"/>
          </a:xfrm>
          <a:custGeom>
            <a:avLst/>
            <a:gdLst/>
            <a:ahLst/>
            <a:cxnLst/>
            <a:rect r="r" b="b" t="t" l="l"/>
            <a:pathLst>
              <a:path h="6974651" w="9822100">
                <a:moveTo>
                  <a:pt x="0" y="0"/>
                </a:moveTo>
                <a:lnTo>
                  <a:pt x="9822100" y="0"/>
                </a:lnTo>
                <a:lnTo>
                  <a:pt x="9822100" y="6974651"/>
                </a:lnTo>
                <a:lnTo>
                  <a:pt x="0" y="697465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88254" y="1162050"/>
            <a:ext cx="15711492" cy="1190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12"/>
              </a:lnSpc>
            </a:pPr>
            <a:r>
              <a:rPr lang="en-US" sz="8247">
                <a:solidFill>
                  <a:srgbClr val="8E2020"/>
                </a:solidFill>
                <a:latin typeface="Hagrid Text Heavy"/>
                <a:ea typeface="Hagrid Text Heavy"/>
                <a:cs typeface="Hagrid Text Heavy"/>
                <a:sym typeface="Hagrid Text Heavy"/>
              </a:rPr>
              <a:t>Protótipos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66135" y="6605461"/>
            <a:ext cx="5028902" cy="72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135">
                <a:solidFill>
                  <a:srgbClr val="8E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Interface 4: CSU004- Analisar Estoque</a:t>
            </a:r>
          </a:p>
          <a:p>
            <a:pPr algn="ctr">
              <a:lnSpc>
                <a:spcPts val="299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C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2248852" y="3267664"/>
            <a:ext cx="2936960" cy="22945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7289577" y="2588962"/>
            <a:ext cx="10228510" cy="7241030"/>
          </a:xfrm>
          <a:custGeom>
            <a:avLst/>
            <a:gdLst/>
            <a:ahLst/>
            <a:cxnLst/>
            <a:rect r="r" b="b" t="t" l="l"/>
            <a:pathLst>
              <a:path h="7241030" w="10228510">
                <a:moveTo>
                  <a:pt x="0" y="0"/>
                </a:moveTo>
                <a:lnTo>
                  <a:pt x="10228510" y="0"/>
                </a:lnTo>
                <a:lnTo>
                  <a:pt x="10228510" y="7241030"/>
                </a:lnTo>
                <a:lnTo>
                  <a:pt x="0" y="72410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288254" y="1162050"/>
            <a:ext cx="15711492" cy="1190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12"/>
              </a:lnSpc>
            </a:pPr>
            <a:r>
              <a:rPr lang="en-US" sz="8247">
                <a:solidFill>
                  <a:srgbClr val="8E2020"/>
                </a:solidFill>
                <a:latin typeface="Hagrid Text Heavy"/>
                <a:ea typeface="Hagrid Text Heavy"/>
                <a:cs typeface="Hagrid Text Heavy"/>
                <a:sym typeface="Hagrid Text Heavy"/>
              </a:rPr>
              <a:t>Protótipos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503254" y="6605461"/>
            <a:ext cx="6354663" cy="72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90"/>
              </a:lnSpc>
            </a:pPr>
            <a:r>
              <a:rPr lang="en-US" sz="2135">
                <a:solidFill>
                  <a:srgbClr val="8E202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Interface 5: CSU004- Acessar Análise Financeira</a:t>
            </a:r>
          </a:p>
          <a:p>
            <a:pPr algn="ctr">
              <a:lnSpc>
                <a:spcPts val="299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C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288254" y="1162050"/>
            <a:ext cx="15711492" cy="11902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12"/>
              </a:lnSpc>
            </a:pPr>
            <a:r>
              <a:rPr lang="en-US" sz="8247">
                <a:solidFill>
                  <a:srgbClr val="8E2020"/>
                </a:solidFill>
                <a:latin typeface="Hagrid Text Heavy"/>
                <a:ea typeface="Hagrid Text Heavy"/>
                <a:cs typeface="Hagrid Text Heavy"/>
                <a:sym typeface="Hagrid Text Heavy"/>
              </a:rPr>
              <a:t>Obrigado por assistir!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4878949" y="5969002"/>
            <a:ext cx="2492771" cy="2651884"/>
          </a:xfrm>
          <a:custGeom>
            <a:avLst/>
            <a:gdLst/>
            <a:ahLst/>
            <a:cxnLst/>
            <a:rect r="r" b="b" t="t" l="l"/>
            <a:pathLst>
              <a:path h="2651884" w="2492771">
                <a:moveTo>
                  <a:pt x="0" y="0"/>
                </a:moveTo>
                <a:lnTo>
                  <a:pt x="2492771" y="0"/>
                </a:lnTo>
                <a:lnTo>
                  <a:pt x="2492771" y="2651884"/>
                </a:lnTo>
                <a:lnTo>
                  <a:pt x="0" y="265188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95038" y="5969002"/>
            <a:ext cx="2497593" cy="2651884"/>
          </a:xfrm>
          <a:custGeom>
            <a:avLst/>
            <a:gdLst/>
            <a:ahLst/>
            <a:cxnLst/>
            <a:rect r="r" b="b" t="t" l="l"/>
            <a:pathLst>
              <a:path h="2651884" w="2497593">
                <a:moveTo>
                  <a:pt x="0" y="0"/>
                </a:moveTo>
                <a:lnTo>
                  <a:pt x="2497593" y="0"/>
                </a:lnTo>
                <a:lnTo>
                  <a:pt x="2497593" y="2651884"/>
                </a:lnTo>
                <a:lnTo>
                  <a:pt x="0" y="265188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658037" y="5969002"/>
            <a:ext cx="2700993" cy="2651884"/>
          </a:xfrm>
          <a:custGeom>
            <a:avLst/>
            <a:gdLst/>
            <a:ahLst/>
            <a:cxnLst/>
            <a:rect r="r" b="b" t="t" l="l"/>
            <a:pathLst>
              <a:path h="2651884" w="2700993">
                <a:moveTo>
                  <a:pt x="0" y="0"/>
                </a:moveTo>
                <a:lnTo>
                  <a:pt x="2700994" y="0"/>
                </a:lnTo>
                <a:lnTo>
                  <a:pt x="2700994" y="2651884"/>
                </a:lnTo>
                <a:lnTo>
                  <a:pt x="0" y="265188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645348" y="5969002"/>
            <a:ext cx="2314372" cy="2651884"/>
          </a:xfrm>
          <a:custGeom>
            <a:avLst/>
            <a:gdLst/>
            <a:ahLst/>
            <a:cxnLst/>
            <a:rect r="r" b="b" t="t" l="l"/>
            <a:pathLst>
              <a:path h="2651884" w="2314372">
                <a:moveTo>
                  <a:pt x="0" y="0"/>
                </a:moveTo>
                <a:lnTo>
                  <a:pt x="2314372" y="0"/>
                </a:lnTo>
                <a:lnTo>
                  <a:pt x="2314372" y="2651884"/>
                </a:lnTo>
                <a:lnTo>
                  <a:pt x="0" y="265188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3246037" y="5969002"/>
            <a:ext cx="3013505" cy="2651884"/>
          </a:xfrm>
          <a:custGeom>
            <a:avLst/>
            <a:gdLst/>
            <a:ahLst/>
            <a:cxnLst/>
            <a:rect r="r" b="b" t="t" l="l"/>
            <a:pathLst>
              <a:path h="2651884" w="3013505">
                <a:moveTo>
                  <a:pt x="0" y="0"/>
                </a:moveTo>
                <a:lnTo>
                  <a:pt x="3013505" y="0"/>
                </a:lnTo>
                <a:lnTo>
                  <a:pt x="3013505" y="2651884"/>
                </a:lnTo>
                <a:lnTo>
                  <a:pt x="0" y="265188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958790" y="2911384"/>
            <a:ext cx="1996146" cy="2651884"/>
          </a:xfrm>
          <a:custGeom>
            <a:avLst/>
            <a:gdLst/>
            <a:ahLst/>
            <a:cxnLst/>
            <a:rect r="r" b="b" t="t" l="l"/>
            <a:pathLst>
              <a:path h="2651884" w="1996146">
                <a:moveTo>
                  <a:pt x="0" y="0"/>
                </a:moveTo>
                <a:lnTo>
                  <a:pt x="1996145" y="0"/>
                </a:lnTo>
                <a:lnTo>
                  <a:pt x="1996145" y="2651885"/>
                </a:lnTo>
                <a:lnTo>
                  <a:pt x="0" y="265188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1188613" y="2911384"/>
            <a:ext cx="2082935" cy="2651884"/>
          </a:xfrm>
          <a:custGeom>
            <a:avLst/>
            <a:gdLst/>
            <a:ahLst/>
            <a:cxnLst/>
            <a:rect r="r" b="b" t="t" l="l"/>
            <a:pathLst>
              <a:path h="2651884" w="2082935">
                <a:moveTo>
                  <a:pt x="0" y="0"/>
                </a:moveTo>
                <a:lnTo>
                  <a:pt x="2082935" y="0"/>
                </a:lnTo>
                <a:lnTo>
                  <a:pt x="2082935" y="2651885"/>
                </a:lnTo>
                <a:lnTo>
                  <a:pt x="0" y="2651885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741485" y="2911384"/>
            <a:ext cx="1759887" cy="2651884"/>
          </a:xfrm>
          <a:custGeom>
            <a:avLst/>
            <a:gdLst/>
            <a:ahLst/>
            <a:cxnLst/>
            <a:rect r="r" b="b" t="t" l="l"/>
            <a:pathLst>
              <a:path h="2651884" w="1759887">
                <a:moveTo>
                  <a:pt x="0" y="0"/>
                </a:moveTo>
                <a:lnTo>
                  <a:pt x="1759887" y="0"/>
                </a:lnTo>
                <a:lnTo>
                  <a:pt x="1759887" y="2651885"/>
                </a:lnTo>
                <a:lnTo>
                  <a:pt x="0" y="2651885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5638618" y="2911384"/>
            <a:ext cx="2415626" cy="2651884"/>
          </a:xfrm>
          <a:custGeom>
            <a:avLst/>
            <a:gdLst/>
            <a:ahLst/>
            <a:cxnLst/>
            <a:rect r="r" b="b" t="t" l="l"/>
            <a:pathLst>
              <a:path h="2651884" w="2415626">
                <a:moveTo>
                  <a:pt x="0" y="0"/>
                </a:moveTo>
                <a:lnTo>
                  <a:pt x="2415626" y="0"/>
                </a:lnTo>
                <a:lnTo>
                  <a:pt x="2415626" y="2651885"/>
                </a:lnTo>
                <a:lnTo>
                  <a:pt x="0" y="265188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2028458" y="2911384"/>
            <a:ext cx="2922919" cy="2651884"/>
          </a:xfrm>
          <a:custGeom>
            <a:avLst/>
            <a:gdLst/>
            <a:ahLst/>
            <a:cxnLst/>
            <a:rect r="r" b="b" t="t" l="l"/>
            <a:pathLst>
              <a:path h="2651884" w="2922919">
                <a:moveTo>
                  <a:pt x="0" y="0"/>
                </a:moveTo>
                <a:lnTo>
                  <a:pt x="2922919" y="0"/>
                </a:lnTo>
                <a:lnTo>
                  <a:pt x="2922919" y="2651885"/>
                </a:lnTo>
                <a:lnTo>
                  <a:pt x="0" y="265188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C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8653386" y="2387938"/>
            <a:ext cx="1392483" cy="1068731"/>
          </a:xfrm>
          <a:custGeom>
            <a:avLst/>
            <a:gdLst/>
            <a:ahLst/>
            <a:cxnLst/>
            <a:rect r="r" b="b" t="t" l="l"/>
            <a:pathLst>
              <a:path h="1068731" w="1392483">
                <a:moveTo>
                  <a:pt x="0" y="0"/>
                </a:moveTo>
                <a:lnTo>
                  <a:pt x="1392483" y="0"/>
                </a:lnTo>
                <a:lnTo>
                  <a:pt x="1392483" y="1068731"/>
                </a:lnTo>
                <a:lnTo>
                  <a:pt x="0" y="1068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653386" y="6285581"/>
            <a:ext cx="1392483" cy="1068731"/>
          </a:xfrm>
          <a:custGeom>
            <a:avLst/>
            <a:gdLst/>
            <a:ahLst/>
            <a:cxnLst/>
            <a:rect r="r" b="b" t="t" l="l"/>
            <a:pathLst>
              <a:path h="1068731" w="1392483">
                <a:moveTo>
                  <a:pt x="0" y="0"/>
                </a:moveTo>
                <a:lnTo>
                  <a:pt x="1392483" y="0"/>
                </a:lnTo>
                <a:lnTo>
                  <a:pt x="1392483" y="1068731"/>
                </a:lnTo>
                <a:lnTo>
                  <a:pt x="0" y="1068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373610">
            <a:off x="-2375922" y="4959523"/>
            <a:ext cx="10930193" cy="7241253"/>
          </a:xfrm>
          <a:custGeom>
            <a:avLst/>
            <a:gdLst/>
            <a:ahLst/>
            <a:cxnLst/>
            <a:rect r="r" b="b" t="t" l="l"/>
            <a:pathLst>
              <a:path h="7241253" w="10930193">
                <a:moveTo>
                  <a:pt x="0" y="0"/>
                </a:moveTo>
                <a:lnTo>
                  <a:pt x="10930193" y="0"/>
                </a:lnTo>
                <a:lnTo>
                  <a:pt x="10930193" y="7241253"/>
                </a:lnTo>
                <a:lnTo>
                  <a:pt x="0" y="724125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23341" y="1386463"/>
            <a:ext cx="7653224" cy="7514074"/>
          </a:xfrm>
          <a:custGeom>
            <a:avLst/>
            <a:gdLst/>
            <a:ahLst/>
            <a:cxnLst/>
            <a:rect r="r" b="b" t="t" l="l"/>
            <a:pathLst>
              <a:path h="7514074" w="7653224">
                <a:moveTo>
                  <a:pt x="0" y="0"/>
                </a:moveTo>
                <a:lnTo>
                  <a:pt x="7653224" y="0"/>
                </a:lnTo>
                <a:lnTo>
                  <a:pt x="7653224" y="7514074"/>
                </a:lnTo>
                <a:lnTo>
                  <a:pt x="0" y="75140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0536483" y="2378413"/>
            <a:ext cx="6520454" cy="3907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8"/>
              </a:lnSpc>
            </a:pPr>
            <a:r>
              <a:rPr lang="en-US" sz="2352" spc="82">
                <a:solidFill>
                  <a:srgbClr val="8E202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RF001 – MANTER CLIENTES E PETS (CRUD)</a:t>
            </a:r>
          </a:p>
          <a:p>
            <a:pPr algn="l">
              <a:lnSpc>
                <a:spcPts val="2728"/>
              </a:lnSpc>
            </a:pPr>
          </a:p>
          <a:p>
            <a:pPr algn="just">
              <a:lnSpc>
                <a:spcPts val="2200"/>
              </a:lnSpc>
            </a:pPr>
            <a:r>
              <a:rPr lang="en-US" sz="1349" spc="47">
                <a:solidFill>
                  <a:srgbClr val="8E202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Esta funcionalidade oferece a capacidade de realizar buscas filtradas por produtos e serviços disponíveis, seja pelo nome, código ou código de barras. Além disso, permite realizar adicão e edição de novos produtos e serviços; a solicitação de compra de produtos a repor; a geração de relatórios e fornece informações sobre a disponibilidade dos produtos no estoque.</a:t>
            </a:r>
          </a:p>
          <a:p>
            <a:pPr algn="just">
              <a:lnSpc>
                <a:spcPts val="2200"/>
              </a:lnSpc>
            </a:pPr>
            <a:r>
              <a:rPr lang="en-US" sz="1349" spc="47">
                <a:solidFill>
                  <a:srgbClr val="8E202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Prioridade: Essencial</a:t>
            </a:r>
          </a:p>
          <a:p>
            <a:pPr algn="l">
              <a:lnSpc>
                <a:spcPts val="2496"/>
              </a:lnSpc>
            </a:pPr>
          </a:p>
          <a:p>
            <a:pPr algn="l">
              <a:lnSpc>
                <a:spcPts val="2496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536483" y="6259565"/>
            <a:ext cx="5276741" cy="30982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5"/>
              </a:lnSpc>
            </a:pPr>
            <a:r>
              <a:rPr lang="en-US" sz="2349" spc="82">
                <a:solidFill>
                  <a:srgbClr val="8E202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RF002 – ACESSAR AGENDA (CRUD)</a:t>
            </a:r>
          </a:p>
          <a:p>
            <a:pPr algn="l">
              <a:lnSpc>
                <a:spcPts val="3765"/>
              </a:lnSpc>
            </a:pPr>
          </a:p>
          <a:p>
            <a:pPr algn="l">
              <a:lnSpc>
                <a:spcPts val="1561"/>
              </a:lnSpc>
            </a:pPr>
            <a:r>
              <a:rPr lang="en-US" sz="1345" spc="47">
                <a:solidFill>
                  <a:srgbClr val="8E202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Esta funcionalidade permite o acesso à programação do petshop, permitindo a realização de consulta, adição, atualização e remoção de agendamentos.</a:t>
            </a:r>
          </a:p>
          <a:p>
            <a:pPr algn="l">
              <a:lnSpc>
                <a:spcPts val="1561"/>
              </a:lnSpc>
            </a:pPr>
          </a:p>
          <a:p>
            <a:pPr algn="l">
              <a:lnSpc>
                <a:spcPts val="1561"/>
              </a:lnSpc>
            </a:pPr>
            <a:r>
              <a:rPr lang="en-US" sz="1345" spc="47">
                <a:solidFill>
                  <a:srgbClr val="8E202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Prioridade: Essencial</a:t>
            </a:r>
          </a:p>
          <a:p>
            <a:pPr algn="l">
              <a:lnSpc>
                <a:spcPts val="2837"/>
              </a:lnSpc>
            </a:pPr>
          </a:p>
          <a:p>
            <a:pPr algn="l">
              <a:lnSpc>
                <a:spcPts val="2837"/>
              </a:lnSpc>
            </a:pP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C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979583">
            <a:off x="10411749" y="1199314"/>
            <a:ext cx="14664589" cy="9715290"/>
          </a:xfrm>
          <a:custGeom>
            <a:avLst/>
            <a:gdLst/>
            <a:ahLst/>
            <a:cxnLst/>
            <a:rect r="r" b="b" t="t" l="l"/>
            <a:pathLst>
              <a:path h="9715290" w="14664589">
                <a:moveTo>
                  <a:pt x="0" y="0"/>
                </a:moveTo>
                <a:lnTo>
                  <a:pt x="14664589" y="0"/>
                </a:lnTo>
                <a:lnTo>
                  <a:pt x="14664589" y="9715290"/>
                </a:lnTo>
                <a:lnTo>
                  <a:pt x="0" y="97152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1045441" y="577332"/>
            <a:ext cx="9864737" cy="8680968"/>
          </a:xfrm>
          <a:custGeom>
            <a:avLst/>
            <a:gdLst/>
            <a:ahLst/>
            <a:cxnLst/>
            <a:rect r="r" b="b" t="t" l="l"/>
            <a:pathLst>
              <a:path h="8680968" w="9864737">
                <a:moveTo>
                  <a:pt x="0" y="0"/>
                </a:moveTo>
                <a:lnTo>
                  <a:pt x="9864736" y="0"/>
                </a:lnTo>
                <a:lnTo>
                  <a:pt x="9864736" y="8680968"/>
                </a:lnTo>
                <a:lnTo>
                  <a:pt x="0" y="86809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57474" y="790850"/>
            <a:ext cx="1392483" cy="1068731"/>
          </a:xfrm>
          <a:custGeom>
            <a:avLst/>
            <a:gdLst/>
            <a:ahLst/>
            <a:cxnLst/>
            <a:rect r="r" b="b" t="t" l="l"/>
            <a:pathLst>
              <a:path h="1068731" w="1392483">
                <a:moveTo>
                  <a:pt x="0" y="0"/>
                </a:moveTo>
                <a:lnTo>
                  <a:pt x="1392483" y="0"/>
                </a:lnTo>
                <a:lnTo>
                  <a:pt x="1392483" y="1068730"/>
                </a:lnTo>
                <a:lnTo>
                  <a:pt x="0" y="106873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7474" y="4716102"/>
            <a:ext cx="1392483" cy="1068731"/>
          </a:xfrm>
          <a:custGeom>
            <a:avLst/>
            <a:gdLst/>
            <a:ahLst/>
            <a:cxnLst/>
            <a:rect r="r" b="b" t="t" l="l"/>
            <a:pathLst>
              <a:path h="1068731" w="1392483">
                <a:moveTo>
                  <a:pt x="0" y="0"/>
                </a:moveTo>
                <a:lnTo>
                  <a:pt x="1392483" y="0"/>
                </a:lnTo>
                <a:lnTo>
                  <a:pt x="1392483" y="1068731"/>
                </a:lnTo>
                <a:lnTo>
                  <a:pt x="0" y="10687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367182" y="781325"/>
            <a:ext cx="6520454" cy="4126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8"/>
              </a:lnSpc>
            </a:pPr>
            <a:r>
              <a:rPr lang="en-US" sz="2352" spc="82">
                <a:solidFill>
                  <a:srgbClr val="8E202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RF003 – GERIR PRODUTOS E SERVIÇOS</a:t>
            </a:r>
          </a:p>
          <a:p>
            <a:pPr algn="l">
              <a:lnSpc>
                <a:spcPts val="2728"/>
              </a:lnSpc>
            </a:pPr>
          </a:p>
          <a:p>
            <a:pPr algn="just">
              <a:lnSpc>
                <a:spcPts val="2200"/>
              </a:lnSpc>
            </a:pPr>
            <a:r>
              <a:rPr lang="en-US" sz="1350" spc="47">
                <a:solidFill>
                  <a:srgbClr val="8E202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ESTA FUNCIONALIDADE OFERECE A CAPACIDADE DE REALIZAR BUSCAS FILTRADAS POR PRODUTOS E SERVIÇOS DISPONÍVEIS, SEJA PELO NOME, CÓDIGO OU CÓDIGO DE BARRAS. ALÉM DISSO, PERMITE REALIZAR ADICÃO E EDIÇÃO DE NOVOS PRODUTOS E SERVIÇOS; A SOLICITAÇÃO DE COMPRA DE PRODUTOS A REPOR; A GERAÇÃO DE RELATÓRIOS E FORNECE INFORMAÇÕES SOBRE A DISPONIBILIDADE DOS PRODUTOS NO ESTOQUE.</a:t>
            </a:r>
          </a:p>
          <a:p>
            <a:pPr algn="just">
              <a:lnSpc>
                <a:spcPts val="2200"/>
              </a:lnSpc>
            </a:pPr>
            <a:r>
              <a:rPr lang="en-US" sz="1350" spc="47">
                <a:solidFill>
                  <a:srgbClr val="8E202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PRIORIDADE: ESSENCIAL</a:t>
            </a:r>
          </a:p>
          <a:p>
            <a:pPr algn="just">
              <a:lnSpc>
                <a:spcPts val="1786"/>
              </a:lnSpc>
            </a:pPr>
          </a:p>
          <a:p>
            <a:pPr algn="l">
              <a:lnSpc>
                <a:spcPts val="2496"/>
              </a:lnSpc>
            </a:pPr>
          </a:p>
          <a:p>
            <a:pPr algn="l">
              <a:lnSpc>
                <a:spcPts val="2496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3367182" y="4706577"/>
            <a:ext cx="6520454" cy="26117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8"/>
              </a:lnSpc>
            </a:pPr>
            <a:r>
              <a:rPr lang="en-US" sz="2352" spc="82">
                <a:solidFill>
                  <a:srgbClr val="8E202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RF004 – ANALISAR ESTOQUE</a:t>
            </a:r>
          </a:p>
          <a:p>
            <a:pPr algn="l">
              <a:lnSpc>
                <a:spcPts val="2728"/>
              </a:lnSpc>
            </a:pPr>
          </a:p>
          <a:p>
            <a:pPr algn="just">
              <a:lnSpc>
                <a:spcPts val="2200"/>
              </a:lnSpc>
            </a:pPr>
            <a:r>
              <a:rPr lang="en-US" sz="1350" spc="47">
                <a:solidFill>
                  <a:srgbClr val="8E202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ESTA FUNCIONALIDADE POSSIBILITA A ANÁLISE DO ESTOQUE, SIMPLIFICANDO O CONTROLE E A GESTÃO DO INVENTÁRIO.</a:t>
            </a:r>
          </a:p>
          <a:p>
            <a:pPr algn="just">
              <a:lnSpc>
                <a:spcPts val="2200"/>
              </a:lnSpc>
            </a:pPr>
            <a:r>
              <a:rPr lang="en-US" sz="1350" spc="47">
                <a:solidFill>
                  <a:srgbClr val="8E202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PRIORIDADE: ESSENCIAL</a:t>
            </a:r>
          </a:p>
          <a:p>
            <a:pPr algn="just">
              <a:lnSpc>
                <a:spcPts val="1786"/>
              </a:lnSpc>
            </a:pPr>
          </a:p>
          <a:p>
            <a:pPr algn="just">
              <a:lnSpc>
                <a:spcPts val="1786"/>
              </a:lnSpc>
            </a:pPr>
          </a:p>
          <a:p>
            <a:pPr algn="l">
              <a:lnSpc>
                <a:spcPts val="2496"/>
              </a:lnSpc>
            </a:pPr>
          </a:p>
          <a:p>
            <a:pPr algn="l">
              <a:lnSpc>
                <a:spcPts val="2496"/>
              </a:lnSpc>
            </a:pP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1357474" y="6926163"/>
            <a:ext cx="1392483" cy="1068731"/>
          </a:xfrm>
          <a:custGeom>
            <a:avLst/>
            <a:gdLst/>
            <a:ahLst/>
            <a:cxnLst/>
            <a:rect r="r" b="b" t="t" l="l"/>
            <a:pathLst>
              <a:path h="1068731" w="1392483">
                <a:moveTo>
                  <a:pt x="0" y="0"/>
                </a:moveTo>
                <a:lnTo>
                  <a:pt x="1392483" y="0"/>
                </a:lnTo>
                <a:lnTo>
                  <a:pt x="1392483" y="1068731"/>
                </a:lnTo>
                <a:lnTo>
                  <a:pt x="0" y="10687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3367182" y="6916638"/>
            <a:ext cx="6520454" cy="45643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728"/>
              </a:lnSpc>
            </a:pPr>
            <a:r>
              <a:rPr lang="en-US" sz="2352" spc="82">
                <a:solidFill>
                  <a:srgbClr val="8E202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RF005 – ACESSAR ANÁLISE FINANCEIRA</a:t>
            </a:r>
          </a:p>
          <a:p>
            <a:pPr algn="l">
              <a:lnSpc>
                <a:spcPts val="2728"/>
              </a:lnSpc>
            </a:pPr>
          </a:p>
          <a:p>
            <a:pPr algn="just">
              <a:lnSpc>
                <a:spcPts val="2200"/>
              </a:lnSpc>
            </a:pPr>
            <a:r>
              <a:rPr lang="en-US" sz="1350" spc="47">
                <a:solidFill>
                  <a:srgbClr val="8E202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ESTA FUNCIONALIDADE OFERECE UMA VISÃO CENTRALIZADA E INTUITIVA DAS ATIVIDADES E MÉTRICAS ESSENCIAIS PARA A GESTÃO EFICAZ DO SISTEMA. ESTE PAINEL É COMPOSTO POR DUAS ABAS PRINCIPAIS: "PRINCIPAL" E "FINANCEIRO", OS USUÁRIOS TÊM ACESSO RÁPIDO A DIVERSOS WIDGETS QUE FORNECEM INFORMAÇÕES CRUCIAIS.</a:t>
            </a:r>
          </a:p>
          <a:p>
            <a:pPr algn="just">
              <a:lnSpc>
                <a:spcPts val="2200"/>
              </a:lnSpc>
            </a:pPr>
          </a:p>
          <a:p>
            <a:pPr algn="just">
              <a:lnSpc>
                <a:spcPts val="2200"/>
              </a:lnSpc>
            </a:pPr>
            <a:r>
              <a:rPr lang="en-US" sz="1350" spc="47">
                <a:solidFill>
                  <a:srgbClr val="8E2020"/>
                </a:solidFill>
                <a:latin typeface="Hagrid Text Bold"/>
                <a:ea typeface="Hagrid Text Bold"/>
                <a:cs typeface="Hagrid Text Bold"/>
                <a:sym typeface="Hagrid Text Bold"/>
              </a:rPr>
              <a:t>PRIORIDADE: ESSENCIAL</a:t>
            </a:r>
          </a:p>
          <a:p>
            <a:pPr algn="just">
              <a:lnSpc>
                <a:spcPts val="1786"/>
              </a:lnSpc>
            </a:pPr>
          </a:p>
          <a:p>
            <a:pPr algn="just">
              <a:lnSpc>
                <a:spcPts val="1786"/>
              </a:lnSpc>
            </a:pPr>
          </a:p>
          <a:p>
            <a:pPr algn="just">
              <a:lnSpc>
                <a:spcPts val="1786"/>
              </a:lnSpc>
            </a:pPr>
          </a:p>
          <a:p>
            <a:pPr algn="l">
              <a:lnSpc>
                <a:spcPts val="2496"/>
              </a:lnSpc>
            </a:pPr>
          </a:p>
          <a:p>
            <a:pPr algn="l">
              <a:lnSpc>
                <a:spcPts val="2496"/>
              </a:lnSpc>
            </a:pP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C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2045069">
            <a:off x="13907129" y="-1007937"/>
            <a:ext cx="4833999" cy="8316558"/>
          </a:xfrm>
          <a:custGeom>
            <a:avLst/>
            <a:gdLst/>
            <a:ahLst/>
            <a:cxnLst/>
            <a:rect r="r" b="b" t="t" l="l"/>
            <a:pathLst>
              <a:path h="8316558" w="4833999">
                <a:moveTo>
                  <a:pt x="0" y="0"/>
                </a:moveTo>
                <a:lnTo>
                  <a:pt x="4833999" y="0"/>
                </a:lnTo>
                <a:lnTo>
                  <a:pt x="4833999" y="8316558"/>
                </a:lnTo>
                <a:lnTo>
                  <a:pt x="0" y="8316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045069">
            <a:off x="-854002" y="3012910"/>
            <a:ext cx="4833999" cy="8316558"/>
          </a:xfrm>
          <a:custGeom>
            <a:avLst/>
            <a:gdLst/>
            <a:ahLst/>
            <a:cxnLst/>
            <a:rect r="r" b="b" t="t" l="l"/>
            <a:pathLst>
              <a:path h="8316558" w="4833999">
                <a:moveTo>
                  <a:pt x="0" y="0"/>
                </a:moveTo>
                <a:lnTo>
                  <a:pt x="4834000" y="0"/>
                </a:lnTo>
                <a:lnTo>
                  <a:pt x="4834000" y="8316558"/>
                </a:lnTo>
                <a:lnTo>
                  <a:pt x="0" y="8316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2427997" y="1841990"/>
            <a:ext cx="13432007" cy="24109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975"/>
              </a:lnSpc>
            </a:pPr>
            <a:r>
              <a:rPr lang="en-US" sz="8799">
                <a:solidFill>
                  <a:srgbClr val="8E2020"/>
                </a:solidFill>
                <a:latin typeface="Hagrid Text Heavy"/>
                <a:ea typeface="Hagrid Text Heavy"/>
                <a:cs typeface="Hagrid Text Heavy"/>
                <a:sym typeface="Hagrid Text Heavy"/>
              </a:rPr>
              <a:t>Regras de negócio</a:t>
            </a:r>
          </a:p>
          <a:p>
            <a:pPr algn="ctr">
              <a:lnSpc>
                <a:spcPts val="8975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0" y="9258300"/>
            <a:ext cx="18288000" cy="1457556"/>
            <a:chOff x="0" y="0"/>
            <a:chExt cx="4816593" cy="3838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383883"/>
            </a:xfrm>
            <a:custGeom>
              <a:avLst/>
              <a:gdLst/>
              <a:ahLst/>
              <a:cxnLst/>
              <a:rect r="r" b="b" t="t" l="l"/>
              <a:pathLst>
                <a:path h="38388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83883"/>
                  </a:lnTo>
                  <a:lnTo>
                    <a:pt x="0" y="383883"/>
                  </a:lnTo>
                  <a:close/>
                </a:path>
              </a:pathLst>
            </a:custGeom>
            <a:solidFill>
              <a:srgbClr val="8E2020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4219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10262859" y="5467864"/>
            <a:ext cx="6061270" cy="4364114"/>
          </a:xfrm>
          <a:prstGeom prst="rect">
            <a:avLst/>
          </a:prstGeom>
        </p:spPr>
      </p:pic>
      <p:sp>
        <p:nvSpPr>
          <p:cNvPr name="TextBox 9" id="9"/>
          <p:cNvSpPr txBox="true"/>
          <p:nvPr/>
        </p:nvSpPr>
        <p:spPr>
          <a:xfrm rot="0">
            <a:off x="2098172" y="4557414"/>
            <a:ext cx="2473388" cy="5860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86"/>
              </a:lnSpc>
            </a:pPr>
            <a:r>
              <a:rPr lang="en-US" sz="3908">
                <a:solidFill>
                  <a:srgbClr val="8E2020"/>
                </a:solidFill>
                <a:latin typeface="Hagrid Text Heavy"/>
                <a:ea typeface="Hagrid Text Heavy"/>
                <a:cs typeface="Hagrid Text Heavy"/>
                <a:sym typeface="Hagrid Text Heavy"/>
              </a:rPr>
              <a:t>Tópicos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98172" y="5853344"/>
            <a:ext cx="7715574" cy="582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193"/>
              </a:lnSpc>
            </a:pPr>
            <a:r>
              <a:rPr lang="en-US" sz="2150">
                <a:solidFill>
                  <a:srgbClr val="8E2020"/>
                </a:solidFill>
                <a:latin typeface="Hagrid Text Heavy"/>
                <a:ea typeface="Hagrid Text Heavy"/>
                <a:cs typeface="Hagrid Text Heavy"/>
                <a:sym typeface="Hagrid Text Heavy"/>
              </a:rPr>
              <a:t>Rn001 – Alteração dos dados do cliente</a:t>
            </a:r>
          </a:p>
          <a:p>
            <a:pPr algn="l">
              <a:lnSpc>
                <a:spcPts val="2193"/>
              </a:lnSpc>
            </a:pPr>
          </a:p>
        </p:txBody>
      </p:sp>
      <p:sp>
        <p:nvSpPr>
          <p:cNvPr name="TextBox 11" id="11"/>
          <p:cNvSpPr txBox="true"/>
          <p:nvPr/>
        </p:nvSpPr>
        <p:spPr>
          <a:xfrm rot="0">
            <a:off x="2098172" y="6305196"/>
            <a:ext cx="8201641" cy="5825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93"/>
              </a:lnSpc>
              <a:spcBef>
                <a:spcPct val="0"/>
              </a:spcBef>
            </a:pPr>
            <a:r>
              <a:rPr lang="en-US" sz="2150" strike="noStrike" u="none">
                <a:solidFill>
                  <a:srgbClr val="8E2020"/>
                </a:solidFill>
                <a:latin typeface="Hagrid Text Heavy"/>
                <a:ea typeface="Hagrid Text Heavy"/>
                <a:cs typeface="Hagrid Text Heavy"/>
                <a:sym typeface="Hagrid Text Heavy"/>
              </a:rPr>
              <a:t>Rn002 – Produtos em falta</a:t>
            </a:r>
          </a:p>
          <a:p>
            <a:pPr algn="l" marL="0" indent="0" lvl="0">
              <a:lnSpc>
                <a:spcPts val="2193"/>
              </a:lnSpc>
              <a:spcBef>
                <a:spcPct val="0"/>
              </a:spcBef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2098172" y="6753633"/>
            <a:ext cx="7715574" cy="306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93"/>
              </a:lnSpc>
              <a:spcBef>
                <a:spcPct val="0"/>
              </a:spcBef>
            </a:pPr>
            <a:r>
              <a:rPr lang="en-US" sz="2150" strike="noStrike" u="none">
                <a:solidFill>
                  <a:srgbClr val="8E2020"/>
                </a:solidFill>
                <a:latin typeface="Hagrid Text Heavy"/>
                <a:ea typeface="Hagrid Text Heavy"/>
                <a:cs typeface="Hagrid Text Heavy"/>
                <a:sym typeface="Hagrid Text Heavy"/>
              </a:rPr>
              <a:t>Rn003 – Cadastro de clientes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098172" y="7240932"/>
            <a:ext cx="8201641" cy="30632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193"/>
              </a:lnSpc>
              <a:spcBef>
                <a:spcPct val="0"/>
              </a:spcBef>
            </a:pPr>
            <a:r>
              <a:rPr lang="en-US" sz="2150" strike="noStrike" u="none">
                <a:solidFill>
                  <a:srgbClr val="8E2020"/>
                </a:solidFill>
                <a:latin typeface="Hagrid Text Heavy"/>
                <a:ea typeface="Hagrid Text Heavy"/>
                <a:cs typeface="Hagrid Text Heavy"/>
                <a:sym typeface="Hagrid Text Heavy"/>
              </a:rPr>
              <a:t>Rn004 – agendamento de serviços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E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1748108">
            <a:off x="-11986" y="3856256"/>
            <a:ext cx="4833999" cy="8316558"/>
          </a:xfrm>
          <a:custGeom>
            <a:avLst/>
            <a:gdLst/>
            <a:ahLst/>
            <a:cxnLst/>
            <a:rect r="r" b="b" t="t" l="l"/>
            <a:pathLst>
              <a:path h="8316558" w="4833999">
                <a:moveTo>
                  <a:pt x="0" y="0"/>
                </a:moveTo>
                <a:lnTo>
                  <a:pt x="4833999" y="0"/>
                </a:lnTo>
                <a:lnTo>
                  <a:pt x="4833999" y="8316558"/>
                </a:lnTo>
                <a:lnTo>
                  <a:pt x="0" y="8316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190602">
            <a:off x="13829205" y="-977422"/>
            <a:ext cx="4833999" cy="8316558"/>
          </a:xfrm>
          <a:custGeom>
            <a:avLst/>
            <a:gdLst/>
            <a:ahLst/>
            <a:cxnLst/>
            <a:rect r="r" b="b" t="t" l="l"/>
            <a:pathLst>
              <a:path h="8316558" w="4833999">
                <a:moveTo>
                  <a:pt x="0" y="0"/>
                </a:moveTo>
                <a:lnTo>
                  <a:pt x="4834000" y="0"/>
                </a:lnTo>
                <a:lnTo>
                  <a:pt x="4834000" y="8316558"/>
                </a:lnTo>
                <a:lnTo>
                  <a:pt x="0" y="8316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57797" y="493742"/>
            <a:ext cx="13151542" cy="4504991"/>
            <a:chOff x="0" y="0"/>
            <a:chExt cx="1814014" cy="62138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14014" cy="621381"/>
            </a:xfrm>
            <a:custGeom>
              <a:avLst/>
              <a:gdLst/>
              <a:ahLst/>
              <a:cxnLst/>
              <a:rect r="r" b="b" t="t" l="l"/>
              <a:pathLst>
                <a:path h="621381" w="1814014">
                  <a:moveTo>
                    <a:pt x="1734596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541963"/>
                  </a:lnTo>
                  <a:cubicBezTo>
                    <a:pt x="43699" y="541963"/>
                    <a:pt x="79418" y="577302"/>
                    <a:pt x="79418" y="621381"/>
                  </a:cubicBezTo>
                  <a:lnTo>
                    <a:pt x="1734596" y="621381"/>
                  </a:lnTo>
                  <a:cubicBezTo>
                    <a:pt x="1734596" y="577681"/>
                    <a:pt x="1769935" y="541963"/>
                    <a:pt x="1814014" y="541963"/>
                  </a:cubicBezTo>
                  <a:lnTo>
                    <a:pt x="1814014" y="79418"/>
                  </a:lnTo>
                  <a:cubicBezTo>
                    <a:pt x="1770315" y="79418"/>
                    <a:pt x="1734596" y="44079"/>
                    <a:pt x="1734596" y="0"/>
                  </a:cubicBezTo>
                  <a:close/>
                </a:path>
              </a:pathLst>
            </a:custGeom>
            <a:solidFill>
              <a:srgbClr val="FFECD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38100" y="0"/>
              <a:ext cx="1737814" cy="583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28700" y="968118"/>
            <a:ext cx="3556253" cy="3556238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4584953" y="5288268"/>
            <a:ext cx="13151542" cy="4504991"/>
            <a:chOff x="0" y="0"/>
            <a:chExt cx="1814014" cy="62138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814014" cy="621381"/>
            </a:xfrm>
            <a:custGeom>
              <a:avLst/>
              <a:gdLst/>
              <a:ahLst/>
              <a:cxnLst/>
              <a:rect r="r" b="b" t="t" l="l"/>
              <a:pathLst>
                <a:path h="621381" w="1814014">
                  <a:moveTo>
                    <a:pt x="1734596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541963"/>
                  </a:lnTo>
                  <a:cubicBezTo>
                    <a:pt x="43699" y="541963"/>
                    <a:pt x="79418" y="577302"/>
                    <a:pt x="79418" y="621381"/>
                  </a:cubicBezTo>
                  <a:lnTo>
                    <a:pt x="1734596" y="621381"/>
                  </a:lnTo>
                  <a:cubicBezTo>
                    <a:pt x="1734596" y="577681"/>
                    <a:pt x="1769935" y="541963"/>
                    <a:pt x="1814014" y="541963"/>
                  </a:cubicBezTo>
                  <a:lnTo>
                    <a:pt x="1814014" y="79418"/>
                  </a:lnTo>
                  <a:cubicBezTo>
                    <a:pt x="1770315" y="79418"/>
                    <a:pt x="1734596" y="44079"/>
                    <a:pt x="1734596" y="0"/>
                  </a:cubicBezTo>
                  <a:close/>
                </a:path>
              </a:pathLst>
            </a:custGeom>
            <a:solidFill>
              <a:srgbClr val="FFECD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38100" y="0"/>
              <a:ext cx="1737814" cy="583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255442" y="5762644"/>
            <a:ext cx="3556253" cy="3556238"/>
            <a:chOff x="0" y="0"/>
            <a:chExt cx="6350000" cy="634997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2594" t="0" r="-22594" b="0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5093752" y="1357083"/>
            <a:ext cx="8100496" cy="1563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6"/>
              </a:lnSpc>
            </a:pPr>
            <a:r>
              <a:rPr lang="en-US" sz="3800">
                <a:solidFill>
                  <a:srgbClr val="8E2020"/>
                </a:solidFill>
                <a:latin typeface="Hagrid Text Heavy"/>
                <a:ea typeface="Hagrid Text Heavy"/>
                <a:cs typeface="Hagrid Text Heavy"/>
                <a:sym typeface="Hagrid Text Heavy"/>
              </a:rPr>
              <a:t>Rn001 – alteração dos dados do cliente</a:t>
            </a:r>
          </a:p>
          <a:p>
            <a:pPr algn="ctr">
              <a:lnSpc>
                <a:spcPts val="3876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5583548" y="2679562"/>
            <a:ext cx="6664445" cy="2032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5"/>
              </a:lnSpc>
            </a:pPr>
            <a:r>
              <a:rPr lang="en-US" sz="2150">
                <a:solidFill>
                  <a:srgbClr val="101111"/>
                </a:solidFill>
                <a:latin typeface="Inter"/>
                <a:ea typeface="Inter"/>
                <a:cs typeface="Inter"/>
                <a:sym typeface="Inter"/>
              </a:rPr>
              <a:t>Um atendente poderá alterar os seguintes dados dos clientes: endereço completo e telefones para contato. As demais informações devem ser disponibilizadas no formato “somente leitura”.</a:t>
            </a:r>
          </a:p>
          <a:p>
            <a:pPr algn="l">
              <a:lnSpc>
                <a:spcPts val="3225"/>
              </a:lnSpc>
            </a:pPr>
          </a:p>
        </p:txBody>
      </p:sp>
      <p:sp>
        <p:nvSpPr>
          <p:cNvPr name="TextBox 16" id="16"/>
          <p:cNvSpPr txBox="true"/>
          <p:nvPr/>
        </p:nvSpPr>
        <p:spPr>
          <a:xfrm rot="0">
            <a:off x="9057659" y="6209901"/>
            <a:ext cx="8201641" cy="10393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876"/>
              </a:lnSpc>
            </a:pPr>
            <a:r>
              <a:rPr lang="en-US" sz="3800">
                <a:solidFill>
                  <a:srgbClr val="8E2020"/>
                </a:solidFill>
                <a:latin typeface="Hagrid Text Heavy"/>
                <a:ea typeface="Hagrid Text Heavy"/>
                <a:cs typeface="Hagrid Text Heavy"/>
                <a:sym typeface="Hagrid Text Heavy"/>
              </a:rPr>
              <a:t>Rn002 – produtos em falta</a:t>
            </a:r>
          </a:p>
          <a:p>
            <a:pPr algn="ctr">
              <a:lnSpc>
                <a:spcPts val="3876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9144000" y="7235156"/>
            <a:ext cx="6956428" cy="2083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5"/>
              </a:lnSpc>
            </a:pPr>
            <a:r>
              <a:rPr lang="en-US" sz="2150">
                <a:solidFill>
                  <a:srgbClr val="101111"/>
                </a:solidFill>
                <a:latin typeface="Inter"/>
                <a:ea typeface="Inter"/>
                <a:cs typeface="Inter"/>
                <a:sym typeface="Inter"/>
              </a:rPr>
              <a:t>Ao consultar o catálogo de produtos o sistema deverá apresentar os produtos em falta (repor) com tarja vermelha, indicando a inexistência de estoque para estes produtos.</a:t>
            </a:r>
          </a:p>
          <a:p>
            <a:pPr algn="ctr">
              <a:lnSpc>
                <a:spcPts val="3702"/>
              </a:lnSpc>
            </a:pPr>
          </a:p>
        </p:txBody>
      </p:sp>
      <p:pic>
        <p:nvPicPr>
          <p:cNvPr name="Picture 18" id="18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-849415" y="5492825"/>
            <a:ext cx="5434368" cy="6750767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E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886655">
            <a:off x="13300296" y="3382484"/>
            <a:ext cx="4833999" cy="8316558"/>
          </a:xfrm>
          <a:custGeom>
            <a:avLst/>
            <a:gdLst/>
            <a:ahLst/>
            <a:cxnLst/>
            <a:rect r="r" b="b" t="t" l="l"/>
            <a:pathLst>
              <a:path h="8316558" w="4833999">
                <a:moveTo>
                  <a:pt x="0" y="0"/>
                </a:moveTo>
                <a:lnTo>
                  <a:pt x="4834000" y="0"/>
                </a:lnTo>
                <a:lnTo>
                  <a:pt x="4834000" y="8316558"/>
                </a:lnTo>
                <a:lnTo>
                  <a:pt x="0" y="8316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2190602">
            <a:off x="113521" y="-1254751"/>
            <a:ext cx="4833999" cy="8316558"/>
          </a:xfrm>
          <a:custGeom>
            <a:avLst/>
            <a:gdLst/>
            <a:ahLst/>
            <a:cxnLst/>
            <a:rect r="r" b="b" t="t" l="l"/>
            <a:pathLst>
              <a:path h="8316558" w="4833999">
                <a:moveTo>
                  <a:pt x="0" y="0"/>
                </a:moveTo>
                <a:lnTo>
                  <a:pt x="4833999" y="0"/>
                </a:lnTo>
                <a:lnTo>
                  <a:pt x="4833999" y="8316558"/>
                </a:lnTo>
                <a:lnTo>
                  <a:pt x="0" y="8316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4522488" y="493742"/>
            <a:ext cx="13151542" cy="4504991"/>
            <a:chOff x="0" y="0"/>
            <a:chExt cx="1814014" cy="62138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14014" cy="621381"/>
            </a:xfrm>
            <a:custGeom>
              <a:avLst/>
              <a:gdLst/>
              <a:ahLst/>
              <a:cxnLst/>
              <a:rect r="r" b="b" t="t" l="l"/>
              <a:pathLst>
                <a:path h="621381" w="1814014">
                  <a:moveTo>
                    <a:pt x="1734596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541963"/>
                  </a:lnTo>
                  <a:cubicBezTo>
                    <a:pt x="43699" y="541963"/>
                    <a:pt x="79418" y="577302"/>
                    <a:pt x="79418" y="621381"/>
                  </a:cubicBezTo>
                  <a:lnTo>
                    <a:pt x="1734596" y="621381"/>
                  </a:lnTo>
                  <a:cubicBezTo>
                    <a:pt x="1734596" y="577681"/>
                    <a:pt x="1769935" y="541963"/>
                    <a:pt x="1814014" y="541963"/>
                  </a:cubicBezTo>
                  <a:lnTo>
                    <a:pt x="1814014" y="79418"/>
                  </a:lnTo>
                  <a:cubicBezTo>
                    <a:pt x="1770315" y="79418"/>
                    <a:pt x="1734596" y="44079"/>
                    <a:pt x="1734596" y="0"/>
                  </a:cubicBezTo>
                  <a:close/>
                </a:path>
              </a:pathLst>
            </a:custGeom>
            <a:solidFill>
              <a:srgbClr val="FFECD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38100" y="0"/>
              <a:ext cx="1737814" cy="583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093391" y="968118"/>
            <a:ext cx="3556253" cy="3556238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-25046" t="0" r="-25046" b="0"/>
              </a:stretch>
            </a:blipFill>
          </p:spPr>
        </p:sp>
      </p:grpSp>
      <p:sp>
        <p:nvSpPr>
          <p:cNvPr name="TextBox 9" id="9"/>
          <p:cNvSpPr txBox="true"/>
          <p:nvPr/>
        </p:nvSpPr>
        <p:spPr>
          <a:xfrm rot="0">
            <a:off x="9122675" y="1465567"/>
            <a:ext cx="7715574" cy="1563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6"/>
              </a:lnSpc>
            </a:pPr>
            <a:r>
              <a:rPr lang="en-US" sz="3800">
                <a:solidFill>
                  <a:srgbClr val="8E2020"/>
                </a:solidFill>
                <a:latin typeface="Hagrid Text Heavy"/>
                <a:ea typeface="Hagrid Text Heavy"/>
                <a:cs typeface="Hagrid Text Heavy"/>
                <a:sym typeface="Hagrid Text Heavy"/>
              </a:rPr>
              <a:t>Rn003 – cadastro de clientes</a:t>
            </a:r>
          </a:p>
          <a:p>
            <a:pPr algn="ctr">
              <a:lnSpc>
                <a:spcPts val="3876"/>
              </a:lnSpc>
            </a:pPr>
          </a:p>
        </p:txBody>
      </p:sp>
      <p:grpSp>
        <p:nvGrpSpPr>
          <p:cNvPr name="Group 10" id="10"/>
          <p:cNvGrpSpPr/>
          <p:nvPr/>
        </p:nvGrpSpPr>
        <p:grpSpPr>
          <a:xfrm rot="0">
            <a:off x="613970" y="5288268"/>
            <a:ext cx="13151542" cy="4504991"/>
            <a:chOff x="0" y="0"/>
            <a:chExt cx="1814014" cy="621381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814014" cy="621381"/>
            </a:xfrm>
            <a:custGeom>
              <a:avLst/>
              <a:gdLst/>
              <a:ahLst/>
              <a:cxnLst/>
              <a:rect r="r" b="b" t="t" l="l"/>
              <a:pathLst>
                <a:path h="621381" w="1814014">
                  <a:moveTo>
                    <a:pt x="1734596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541963"/>
                  </a:lnTo>
                  <a:cubicBezTo>
                    <a:pt x="43699" y="541963"/>
                    <a:pt x="79418" y="577302"/>
                    <a:pt x="79418" y="621381"/>
                  </a:cubicBezTo>
                  <a:lnTo>
                    <a:pt x="1734596" y="621381"/>
                  </a:lnTo>
                  <a:cubicBezTo>
                    <a:pt x="1734596" y="577681"/>
                    <a:pt x="1769935" y="541963"/>
                    <a:pt x="1814014" y="541963"/>
                  </a:cubicBezTo>
                  <a:lnTo>
                    <a:pt x="1814014" y="79418"/>
                  </a:lnTo>
                  <a:cubicBezTo>
                    <a:pt x="1770315" y="79418"/>
                    <a:pt x="1734596" y="44079"/>
                    <a:pt x="1734596" y="0"/>
                  </a:cubicBezTo>
                  <a:close/>
                </a:path>
              </a:pathLst>
            </a:custGeom>
            <a:solidFill>
              <a:srgbClr val="FFECD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38100" y="0"/>
              <a:ext cx="1737814" cy="5832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284459" y="5762644"/>
            <a:ext cx="3556253" cy="3556238"/>
            <a:chOff x="0" y="0"/>
            <a:chExt cx="6350000" cy="6349975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6350000" cy="6349975"/>
            </a:xfrm>
            <a:custGeom>
              <a:avLst/>
              <a:gdLst/>
              <a:ahLst/>
              <a:cxnLst/>
              <a:rect r="r" b="b" t="t" l="l"/>
              <a:pathLst>
                <a:path h="6349975" w="6350000">
                  <a:moveTo>
                    <a:pt x="6350000" y="3175025"/>
                  </a:moveTo>
                  <a:cubicBezTo>
                    <a:pt x="6350000" y="4928451"/>
                    <a:pt x="4928476" y="6349975"/>
                    <a:pt x="3175000" y="6349975"/>
                  </a:cubicBezTo>
                  <a:cubicBezTo>
                    <a:pt x="1421498" y="6349975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2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5"/>
              <a:stretch>
                <a:fillRect l="-25046" t="0" r="-25046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5093391" y="6229906"/>
            <a:ext cx="8201641" cy="156324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76"/>
              </a:lnSpc>
            </a:pPr>
            <a:r>
              <a:rPr lang="en-US" sz="3800">
                <a:solidFill>
                  <a:srgbClr val="8E2020"/>
                </a:solidFill>
                <a:latin typeface="Hagrid Text Heavy"/>
                <a:ea typeface="Hagrid Text Heavy"/>
                <a:cs typeface="Hagrid Text Heavy"/>
                <a:sym typeface="Hagrid Text Heavy"/>
              </a:rPr>
              <a:t>Rn004 – agendamento de serviços</a:t>
            </a:r>
          </a:p>
          <a:p>
            <a:pPr algn="ctr">
              <a:lnSpc>
                <a:spcPts val="3876"/>
              </a:lnSpc>
            </a:pPr>
          </a:p>
        </p:txBody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6"/>
          <a:srcRect l="0" t="0" r="0" b="0"/>
          <a:stretch>
            <a:fillRect/>
          </a:stretch>
        </p:blipFill>
        <p:spPr>
          <a:xfrm flipH="false" flipV="false" rot="0">
            <a:off x="14222780" y="5619387"/>
            <a:ext cx="5230937" cy="7277826"/>
          </a:xfrm>
          <a:prstGeom prst="rect">
            <a:avLst/>
          </a:prstGeom>
        </p:spPr>
      </p:pic>
      <p:sp>
        <p:nvSpPr>
          <p:cNvPr name="TextBox 17" id="17"/>
          <p:cNvSpPr txBox="true"/>
          <p:nvPr/>
        </p:nvSpPr>
        <p:spPr>
          <a:xfrm rot="0">
            <a:off x="9144000" y="2962135"/>
            <a:ext cx="6664445" cy="8039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5"/>
              </a:lnSpc>
            </a:pPr>
            <a:r>
              <a:rPr lang="en-US" sz="2150">
                <a:solidFill>
                  <a:srgbClr val="101111"/>
                </a:solidFill>
                <a:latin typeface="Inter"/>
                <a:ea typeface="Inter"/>
                <a:cs typeface="Inter"/>
                <a:sym typeface="Inter"/>
              </a:rPr>
              <a:t>Cada cliente deve ter um identificador único no sistema.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093391" y="7474088"/>
            <a:ext cx="6992557" cy="20326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225"/>
              </a:lnSpc>
            </a:pPr>
            <a:r>
              <a:rPr lang="en-US" sz="2150">
                <a:solidFill>
                  <a:srgbClr val="101111"/>
                </a:solidFill>
                <a:latin typeface="Inter"/>
                <a:ea typeface="Inter"/>
                <a:cs typeface="Inter"/>
                <a:sym typeface="Inter"/>
              </a:rPr>
              <a:t>Os agendamentos de serviços, como banho e tosa, devem ser feitos com antecedência, de 24 a 48 horas, ou conforme verificação de possível disponibilidade de vaga no sistema.</a:t>
            </a:r>
          </a:p>
          <a:p>
            <a:pPr algn="l">
              <a:lnSpc>
                <a:spcPts val="3225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FECD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538875">
            <a:off x="13718874" y="2394360"/>
            <a:ext cx="4833999" cy="8316558"/>
          </a:xfrm>
          <a:custGeom>
            <a:avLst/>
            <a:gdLst/>
            <a:ahLst/>
            <a:cxnLst/>
            <a:rect r="r" b="b" t="t" l="l"/>
            <a:pathLst>
              <a:path h="8316558" w="4833999">
                <a:moveTo>
                  <a:pt x="0" y="0"/>
                </a:moveTo>
                <a:lnTo>
                  <a:pt x="4833999" y="0"/>
                </a:lnTo>
                <a:lnTo>
                  <a:pt x="4833999" y="8316557"/>
                </a:lnTo>
                <a:lnTo>
                  <a:pt x="0" y="831655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30127">
            <a:off x="-532158" y="-1451411"/>
            <a:ext cx="4833999" cy="8316558"/>
          </a:xfrm>
          <a:custGeom>
            <a:avLst/>
            <a:gdLst/>
            <a:ahLst/>
            <a:cxnLst/>
            <a:rect r="r" b="b" t="t" l="l"/>
            <a:pathLst>
              <a:path h="8316558" w="4833999">
                <a:moveTo>
                  <a:pt x="0" y="0"/>
                </a:moveTo>
                <a:lnTo>
                  <a:pt x="4833999" y="0"/>
                </a:lnTo>
                <a:lnTo>
                  <a:pt x="4833999" y="8316558"/>
                </a:lnTo>
                <a:lnTo>
                  <a:pt x="0" y="831655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4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484094" y="1895777"/>
            <a:ext cx="15319813" cy="36749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061"/>
              </a:lnSpc>
            </a:pPr>
            <a:r>
              <a:rPr lang="en-US" sz="8883">
                <a:solidFill>
                  <a:srgbClr val="8E2020"/>
                </a:solidFill>
                <a:latin typeface="Hagrid Text Heavy"/>
                <a:ea typeface="Hagrid Text Heavy"/>
                <a:cs typeface="Hagrid Text Heavy"/>
                <a:sym typeface="Hagrid Text Heavy"/>
              </a:rPr>
              <a:t>MODELAGEM FUNCIONAL</a:t>
            </a:r>
          </a:p>
          <a:p>
            <a:pPr algn="ctr">
              <a:lnSpc>
                <a:spcPts val="9061"/>
              </a:lnSpc>
            </a:pPr>
          </a:p>
        </p:txBody>
      </p:sp>
      <p:grpSp>
        <p:nvGrpSpPr>
          <p:cNvPr name="Group 5" id="5"/>
          <p:cNvGrpSpPr/>
          <p:nvPr/>
        </p:nvGrpSpPr>
        <p:grpSpPr>
          <a:xfrm rot="0">
            <a:off x="0" y="9258300"/>
            <a:ext cx="18288000" cy="1457556"/>
            <a:chOff x="0" y="0"/>
            <a:chExt cx="4816593" cy="38388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816592" cy="383883"/>
            </a:xfrm>
            <a:custGeom>
              <a:avLst/>
              <a:gdLst/>
              <a:ahLst/>
              <a:cxnLst/>
              <a:rect r="r" b="b" t="t" l="l"/>
              <a:pathLst>
                <a:path h="383883" w="4816592">
                  <a:moveTo>
                    <a:pt x="0" y="0"/>
                  </a:moveTo>
                  <a:lnTo>
                    <a:pt x="4816592" y="0"/>
                  </a:lnTo>
                  <a:lnTo>
                    <a:pt x="4816592" y="383883"/>
                  </a:lnTo>
                  <a:lnTo>
                    <a:pt x="0" y="383883"/>
                  </a:lnTo>
                  <a:close/>
                </a:path>
              </a:pathLst>
            </a:custGeom>
            <a:solidFill>
              <a:srgbClr val="EFBF6A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4816593" cy="42198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6731630" y="5143500"/>
            <a:ext cx="5154698" cy="4843578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8E202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804649" y="348974"/>
            <a:ext cx="8678702" cy="9589053"/>
            <a:chOff x="0" y="0"/>
            <a:chExt cx="979387" cy="1082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79387" cy="1082120"/>
            </a:xfrm>
            <a:custGeom>
              <a:avLst/>
              <a:gdLst/>
              <a:ahLst/>
              <a:cxnLst/>
              <a:rect r="r" b="b" t="t" l="l"/>
              <a:pathLst>
                <a:path h="1082120" w="979387">
                  <a:moveTo>
                    <a:pt x="899969" y="0"/>
                  </a:moveTo>
                  <a:lnTo>
                    <a:pt x="79418" y="0"/>
                  </a:lnTo>
                  <a:cubicBezTo>
                    <a:pt x="79418" y="43699"/>
                    <a:pt x="44079" y="79418"/>
                    <a:pt x="0" y="79418"/>
                  </a:cubicBezTo>
                  <a:lnTo>
                    <a:pt x="0" y="1002702"/>
                  </a:lnTo>
                  <a:cubicBezTo>
                    <a:pt x="43699" y="1002702"/>
                    <a:pt x="79418" y="1038041"/>
                    <a:pt x="79418" y="1082120"/>
                  </a:cubicBezTo>
                  <a:lnTo>
                    <a:pt x="899969" y="1082120"/>
                  </a:lnTo>
                  <a:cubicBezTo>
                    <a:pt x="899969" y="1038420"/>
                    <a:pt x="935308" y="1002702"/>
                    <a:pt x="979387" y="1002702"/>
                  </a:cubicBezTo>
                  <a:lnTo>
                    <a:pt x="979387" y="79418"/>
                  </a:lnTo>
                  <a:cubicBezTo>
                    <a:pt x="935688" y="79418"/>
                    <a:pt x="899969" y="44079"/>
                    <a:pt x="899969" y="0"/>
                  </a:cubicBezTo>
                  <a:close/>
                </a:path>
              </a:pathLst>
            </a:custGeom>
            <a:solidFill>
              <a:srgbClr val="FFECD9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38100" y="0"/>
              <a:ext cx="903187" cy="10440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5518197" y="1459045"/>
            <a:ext cx="7251605" cy="7368910"/>
          </a:xfrm>
          <a:custGeom>
            <a:avLst/>
            <a:gdLst/>
            <a:ahLst/>
            <a:cxnLst/>
            <a:rect r="r" b="b" t="t" l="l"/>
            <a:pathLst>
              <a:path h="7368910" w="7251605">
                <a:moveTo>
                  <a:pt x="0" y="0"/>
                </a:moveTo>
                <a:lnTo>
                  <a:pt x="7251606" y="0"/>
                </a:lnTo>
                <a:lnTo>
                  <a:pt x="7251606" y="7368910"/>
                </a:lnTo>
                <a:lnTo>
                  <a:pt x="0" y="73689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DAGPK8UCVwc</dc:identifier>
  <dcterms:modified xsi:type="dcterms:W3CDTF">2011-08-01T06:04:30Z</dcterms:modified>
  <cp:revision>1</cp:revision>
  <dc:title>Giggling Platypus clinic</dc:title>
</cp:coreProperties>
</file>